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71" r:id="rId16"/>
    <p:sldId id="274" r:id="rId17"/>
    <p:sldId id="266" r:id="rId18"/>
    <p:sldId id="268" r:id="rId19"/>
    <p:sldId id="269" r:id="rId20"/>
    <p:sldId id="272" r:id="rId21"/>
    <p:sldId id="270"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261CE8-8270-43B3-A41C-9A6D34CD85C9}"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BD09D-4ABA-4F44-A9B9-A2B8E5DE6C65}" type="slidenum">
              <a:rPr lang="en-GB" smtClean="0"/>
              <a:t>‹#›</a:t>
            </a:fld>
            <a:endParaRPr lang="en-GB"/>
          </a:p>
        </p:txBody>
      </p:sp>
    </p:spTree>
    <p:extLst>
      <p:ext uri="{BB962C8B-B14F-4D97-AF65-F5344CB8AC3E}">
        <p14:creationId xmlns:p14="http://schemas.microsoft.com/office/powerpoint/2010/main" val="115654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261CE8-8270-43B3-A41C-9A6D34CD85C9}"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BD09D-4ABA-4F44-A9B9-A2B8E5DE6C65}" type="slidenum">
              <a:rPr lang="en-GB" smtClean="0"/>
              <a:t>‹#›</a:t>
            </a:fld>
            <a:endParaRPr lang="en-GB"/>
          </a:p>
        </p:txBody>
      </p:sp>
    </p:spTree>
    <p:extLst>
      <p:ext uri="{BB962C8B-B14F-4D97-AF65-F5344CB8AC3E}">
        <p14:creationId xmlns:p14="http://schemas.microsoft.com/office/powerpoint/2010/main" val="264801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261CE8-8270-43B3-A41C-9A6D34CD85C9}"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BD09D-4ABA-4F44-A9B9-A2B8E5DE6C65}" type="slidenum">
              <a:rPr lang="en-GB" smtClean="0"/>
              <a:t>‹#›</a:t>
            </a:fld>
            <a:endParaRPr lang="en-GB"/>
          </a:p>
        </p:txBody>
      </p:sp>
    </p:spTree>
    <p:extLst>
      <p:ext uri="{BB962C8B-B14F-4D97-AF65-F5344CB8AC3E}">
        <p14:creationId xmlns:p14="http://schemas.microsoft.com/office/powerpoint/2010/main" val="334340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261CE8-8270-43B3-A41C-9A6D34CD85C9}"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BD09D-4ABA-4F44-A9B9-A2B8E5DE6C65}" type="slidenum">
              <a:rPr lang="en-GB" smtClean="0"/>
              <a:t>‹#›</a:t>
            </a:fld>
            <a:endParaRPr lang="en-GB"/>
          </a:p>
        </p:txBody>
      </p:sp>
    </p:spTree>
    <p:extLst>
      <p:ext uri="{BB962C8B-B14F-4D97-AF65-F5344CB8AC3E}">
        <p14:creationId xmlns:p14="http://schemas.microsoft.com/office/powerpoint/2010/main" val="82828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261CE8-8270-43B3-A41C-9A6D34CD85C9}"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BD09D-4ABA-4F44-A9B9-A2B8E5DE6C65}" type="slidenum">
              <a:rPr lang="en-GB" smtClean="0"/>
              <a:t>‹#›</a:t>
            </a:fld>
            <a:endParaRPr lang="en-GB"/>
          </a:p>
        </p:txBody>
      </p:sp>
    </p:spTree>
    <p:extLst>
      <p:ext uri="{BB962C8B-B14F-4D97-AF65-F5344CB8AC3E}">
        <p14:creationId xmlns:p14="http://schemas.microsoft.com/office/powerpoint/2010/main" val="143818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261CE8-8270-43B3-A41C-9A6D34CD85C9}"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BD09D-4ABA-4F44-A9B9-A2B8E5DE6C65}" type="slidenum">
              <a:rPr lang="en-GB" smtClean="0"/>
              <a:t>‹#›</a:t>
            </a:fld>
            <a:endParaRPr lang="en-GB"/>
          </a:p>
        </p:txBody>
      </p:sp>
    </p:spTree>
    <p:extLst>
      <p:ext uri="{BB962C8B-B14F-4D97-AF65-F5344CB8AC3E}">
        <p14:creationId xmlns:p14="http://schemas.microsoft.com/office/powerpoint/2010/main" val="48070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261CE8-8270-43B3-A41C-9A6D34CD85C9}" type="datetimeFigureOut">
              <a:rPr lang="en-GB" smtClean="0"/>
              <a:t>20/09/2024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FBD09D-4ABA-4F44-A9B9-A2B8E5DE6C65}" type="slidenum">
              <a:rPr lang="en-GB" smtClean="0"/>
              <a:t>‹#›</a:t>
            </a:fld>
            <a:endParaRPr lang="en-GB"/>
          </a:p>
        </p:txBody>
      </p:sp>
    </p:spTree>
    <p:extLst>
      <p:ext uri="{BB962C8B-B14F-4D97-AF65-F5344CB8AC3E}">
        <p14:creationId xmlns:p14="http://schemas.microsoft.com/office/powerpoint/2010/main" val="254062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261CE8-8270-43B3-A41C-9A6D34CD85C9}" type="datetimeFigureOut">
              <a:rPr lang="en-GB" smtClean="0"/>
              <a:t>20/09/2024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BD09D-4ABA-4F44-A9B9-A2B8E5DE6C65}" type="slidenum">
              <a:rPr lang="en-GB" smtClean="0"/>
              <a:t>‹#›</a:t>
            </a:fld>
            <a:endParaRPr lang="en-GB"/>
          </a:p>
        </p:txBody>
      </p:sp>
    </p:spTree>
    <p:extLst>
      <p:ext uri="{BB962C8B-B14F-4D97-AF65-F5344CB8AC3E}">
        <p14:creationId xmlns:p14="http://schemas.microsoft.com/office/powerpoint/2010/main" val="329527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61CE8-8270-43B3-A41C-9A6D34CD85C9}" type="datetimeFigureOut">
              <a:rPr lang="en-GB" smtClean="0"/>
              <a:t>20/09/2024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FBD09D-4ABA-4F44-A9B9-A2B8E5DE6C65}" type="slidenum">
              <a:rPr lang="en-GB" smtClean="0"/>
              <a:t>‹#›</a:t>
            </a:fld>
            <a:endParaRPr lang="en-GB"/>
          </a:p>
        </p:txBody>
      </p:sp>
    </p:spTree>
    <p:extLst>
      <p:ext uri="{BB962C8B-B14F-4D97-AF65-F5344CB8AC3E}">
        <p14:creationId xmlns:p14="http://schemas.microsoft.com/office/powerpoint/2010/main" val="31038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261CE8-8270-43B3-A41C-9A6D34CD85C9}"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BD09D-4ABA-4F44-A9B9-A2B8E5DE6C65}" type="slidenum">
              <a:rPr lang="en-GB" smtClean="0"/>
              <a:t>‹#›</a:t>
            </a:fld>
            <a:endParaRPr lang="en-GB"/>
          </a:p>
        </p:txBody>
      </p:sp>
    </p:spTree>
    <p:extLst>
      <p:ext uri="{BB962C8B-B14F-4D97-AF65-F5344CB8AC3E}">
        <p14:creationId xmlns:p14="http://schemas.microsoft.com/office/powerpoint/2010/main" val="282983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261CE8-8270-43B3-A41C-9A6D34CD85C9}"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BD09D-4ABA-4F44-A9B9-A2B8E5DE6C65}" type="slidenum">
              <a:rPr lang="en-GB" smtClean="0"/>
              <a:t>‹#›</a:t>
            </a:fld>
            <a:endParaRPr lang="en-GB"/>
          </a:p>
        </p:txBody>
      </p:sp>
    </p:spTree>
    <p:extLst>
      <p:ext uri="{BB962C8B-B14F-4D97-AF65-F5344CB8AC3E}">
        <p14:creationId xmlns:p14="http://schemas.microsoft.com/office/powerpoint/2010/main" val="211205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61CE8-8270-43B3-A41C-9A6D34CD85C9}" type="datetimeFigureOut">
              <a:rPr lang="en-GB" smtClean="0"/>
              <a:t>20/09/2024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BD09D-4ABA-4F44-A9B9-A2B8E5DE6C65}" type="slidenum">
              <a:rPr lang="en-GB" smtClean="0"/>
              <a:t>‹#›</a:t>
            </a:fld>
            <a:endParaRPr lang="en-GB"/>
          </a:p>
        </p:txBody>
      </p:sp>
    </p:spTree>
    <p:extLst>
      <p:ext uri="{BB962C8B-B14F-4D97-AF65-F5344CB8AC3E}">
        <p14:creationId xmlns:p14="http://schemas.microsoft.com/office/powerpoint/2010/main" val="1335895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7.svg"/><Relationship Id="rId18" Type="http://schemas.openxmlformats.org/officeDocument/2006/relationships/image" Target="../media/image1.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0.png"/><Relationship Id="rId17" Type="http://schemas.openxmlformats.org/officeDocument/2006/relationships/image" Target="../media/image31.svg"/><Relationship Id="rId2" Type="http://schemas.openxmlformats.org/officeDocument/2006/relationships/image" Target="../media/image15.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3.sv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clandanatomy.com/"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Approaches for studying Anatomy</a:t>
            </a:r>
          </a:p>
        </p:txBody>
      </p:sp>
      <p:sp>
        <p:nvSpPr>
          <p:cNvPr id="3" name="Subtitle 2"/>
          <p:cNvSpPr>
            <a:spLocks noGrp="1"/>
          </p:cNvSpPr>
          <p:nvPr>
            <p:ph type="subTitle" idx="1"/>
          </p:nvPr>
        </p:nvSpPr>
        <p:spPr>
          <a:xfrm>
            <a:off x="1524000" y="4411935"/>
            <a:ext cx="9144000" cy="1655762"/>
          </a:xfrm>
        </p:spPr>
        <p:txBody>
          <a:bodyPr/>
          <a:lstStyle/>
          <a:p>
            <a:r>
              <a:rPr lang="en-GB" dirty="0" err="1" smtClean="0"/>
              <a:t>Dr.</a:t>
            </a:r>
            <a:r>
              <a:rPr lang="en-GB" dirty="0" smtClean="0"/>
              <a:t> </a:t>
            </a:r>
            <a:r>
              <a:rPr lang="en-GB" dirty="0" err="1" smtClean="0"/>
              <a:t>Bip</a:t>
            </a:r>
            <a:r>
              <a:rPr lang="en-GB" dirty="0" smtClean="0"/>
              <a:t> Choudhury</a:t>
            </a:r>
          </a:p>
          <a:p>
            <a:r>
              <a:rPr lang="en-GB" dirty="0" smtClean="0"/>
              <a:t>Bipasha.Choudhury@manchester.ac.uk</a:t>
            </a:r>
            <a:endParaRPr lang="en-GB" dirty="0"/>
          </a:p>
        </p:txBody>
      </p:sp>
      <p:pic>
        <p:nvPicPr>
          <p:cNvPr id="4" name="Picture 8" descr="University logo | University brand | StaffNet | The ...">
            <a:extLst>
              <a:ext uri="{FF2B5EF4-FFF2-40B4-BE49-F238E27FC236}">
                <a16:creationId xmlns:a16="http://schemas.microsoft.com/office/drawing/2014/main" id="{E2F9E6A0-4F3A-3F9C-4A95-D5710A634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43" t="17796" r="18481" b="19081"/>
          <a:stretch>
            <a:fillRect/>
          </a:stretch>
        </p:blipFill>
        <p:spPr bwMode="auto">
          <a:xfrm>
            <a:off x="0" y="0"/>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39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44450"/>
            <a:ext cx="8229600" cy="850900"/>
          </a:xfrm>
        </p:spPr>
        <p:txBody>
          <a:bodyPr/>
          <a:lstStyle/>
          <a:p>
            <a:pPr algn="ctr"/>
            <a:r>
              <a:rPr lang="en-GB" altLang="en-US" sz="4000" dirty="0"/>
              <a:t>Anatomy &amp; Histology Texts</a:t>
            </a:r>
          </a:p>
        </p:txBody>
      </p:sp>
      <p:sp>
        <p:nvSpPr>
          <p:cNvPr id="24579" name="Content Placeholder 2"/>
          <p:cNvSpPr>
            <a:spLocks noGrp="1"/>
          </p:cNvSpPr>
          <p:nvPr>
            <p:ph idx="1"/>
          </p:nvPr>
        </p:nvSpPr>
        <p:spPr>
          <a:xfrm>
            <a:off x="316926" y="1166018"/>
            <a:ext cx="8752174" cy="4525963"/>
          </a:xfrm>
        </p:spPr>
        <p:txBody>
          <a:bodyPr>
            <a:noAutofit/>
          </a:bodyPr>
          <a:lstStyle/>
          <a:p>
            <a:pPr>
              <a:defRPr/>
            </a:pPr>
            <a:r>
              <a:rPr lang="en-GB" altLang="en-US" sz="2400" dirty="0"/>
              <a:t>Moore et al, Clinically Orientated Anatomy </a:t>
            </a:r>
          </a:p>
          <a:p>
            <a:pPr lvl="1">
              <a:defRPr/>
            </a:pPr>
            <a:r>
              <a:rPr lang="en-GB" altLang="en-US" dirty="0">
                <a:solidFill>
                  <a:schemeClr val="bg1">
                    <a:lumMod val="10000"/>
                  </a:schemeClr>
                </a:solidFill>
              </a:rPr>
              <a:t>Available as an </a:t>
            </a:r>
            <a:r>
              <a:rPr lang="en-GB" altLang="en-US" dirty="0" err="1">
                <a:solidFill>
                  <a:schemeClr val="bg1">
                    <a:lumMod val="10000"/>
                  </a:schemeClr>
                </a:solidFill>
              </a:rPr>
              <a:t>ebook</a:t>
            </a:r>
            <a:r>
              <a:rPr lang="en-GB" altLang="en-US" dirty="0">
                <a:solidFill>
                  <a:schemeClr val="bg1">
                    <a:lumMod val="10000"/>
                  </a:schemeClr>
                </a:solidFill>
              </a:rPr>
              <a:t> on </a:t>
            </a:r>
            <a:r>
              <a:rPr lang="en-GB" altLang="en-US" dirty="0" err="1">
                <a:solidFill>
                  <a:schemeClr val="bg1">
                    <a:lumMod val="10000"/>
                  </a:schemeClr>
                </a:solidFill>
              </a:rPr>
              <a:t>Onemed</a:t>
            </a:r>
            <a:r>
              <a:rPr lang="en-GB" altLang="en-US" dirty="0">
                <a:solidFill>
                  <a:schemeClr val="bg1">
                    <a:lumMod val="10000"/>
                  </a:schemeClr>
                </a:solidFill>
              </a:rPr>
              <a:t> </a:t>
            </a:r>
            <a:r>
              <a:rPr lang="en-GB" altLang="en-US" dirty="0" smtClean="0">
                <a:solidFill>
                  <a:schemeClr val="bg1">
                    <a:lumMod val="10000"/>
                  </a:schemeClr>
                </a:solidFill>
              </a:rPr>
              <a:t>Learn</a:t>
            </a:r>
            <a:endParaRPr lang="en-GB" altLang="en-US" sz="2400" dirty="0"/>
          </a:p>
          <a:p>
            <a:pPr>
              <a:defRPr/>
            </a:pPr>
            <a:r>
              <a:rPr lang="en-GB" altLang="en-US" sz="2400" dirty="0"/>
              <a:t>Gosling et al. Human Anatomy: Colour Atlas and Textbook</a:t>
            </a:r>
          </a:p>
          <a:p>
            <a:pPr lvl="1">
              <a:defRPr/>
            </a:pPr>
            <a:r>
              <a:rPr lang="en-GB" altLang="en-US" dirty="0">
                <a:solidFill>
                  <a:schemeClr val="bg1">
                    <a:lumMod val="10000"/>
                  </a:schemeClr>
                </a:solidFill>
              </a:rPr>
              <a:t>Available on Clinical </a:t>
            </a:r>
            <a:r>
              <a:rPr lang="en-GB" altLang="en-US" dirty="0" smtClean="0">
                <a:solidFill>
                  <a:schemeClr val="bg1">
                    <a:lumMod val="10000"/>
                  </a:schemeClr>
                </a:solidFill>
              </a:rPr>
              <a:t>Key</a:t>
            </a:r>
            <a:endParaRPr lang="en-GB" altLang="en-US" dirty="0"/>
          </a:p>
          <a:p>
            <a:pPr>
              <a:defRPr/>
            </a:pPr>
            <a:r>
              <a:rPr lang="en-GB" sz="2400" dirty="0"/>
              <a:t>Mitchell, Histology: An Illustrated Colour text</a:t>
            </a:r>
          </a:p>
          <a:p>
            <a:pPr lvl="1">
              <a:defRPr/>
            </a:pPr>
            <a:r>
              <a:rPr lang="en-GB" altLang="en-US" dirty="0">
                <a:solidFill>
                  <a:schemeClr val="bg1">
                    <a:lumMod val="10000"/>
                  </a:schemeClr>
                </a:solidFill>
              </a:rPr>
              <a:t>Available on Clinical </a:t>
            </a:r>
            <a:r>
              <a:rPr lang="en-GB" altLang="en-US" dirty="0" smtClean="0">
                <a:solidFill>
                  <a:schemeClr val="bg1">
                    <a:lumMod val="10000"/>
                  </a:schemeClr>
                </a:solidFill>
              </a:rPr>
              <a:t>Key</a:t>
            </a:r>
            <a:endParaRPr lang="en-GB" sz="2400" dirty="0"/>
          </a:p>
          <a:p>
            <a:pPr>
              <a:defRPr/>
            </a:pPr>
            <a:r>
              <a:rPr lang="en-GB" sz="2400" dirty="0"/>
              <a:t>Young &amp; Heath, </a:t>
            </a:r>
            <a:r>
              <a:rPr lang="en-GB" sz="2400" dirty="0" err="1"/>
              <a:t>Wheater’s</a:t>
            </a:r>
            <a:r>
              <a:rPr lang="en-GB" sz="2400" dirty="0"/>
              <a:t> Histology</a:t>
            </a:r>
          </a:p>
          <a:p>
            <a:pPr lvl="1">
              <a:defRPr/>
            </a:pPr>
            <a:r>
              <a:rPr lang="en-GB" altLang="en-US" dirty="0">
                <a:solidFill>
                  <a:schemeClr val="bg1">
                    <a:lumMod val="10000"/>
                  </a:schemeClr>
                </a:solidFill>
              </a:rPr>
              <a:t>Available on Clinical </a:t>
            </a:r>
            <a:r>
              <a:rPr lang="en-GB" altLang="en-US" dirty="0" smtClean="0">
                <a:solidFill>
                  <a:schemeClr val="bg1">
                    <a:lumMod val="10000"/>
                  </a:schemeClr>
                </a:solidFill>
              </a:rPr>
              <a:t>Key</a:t>
            </a:r>
            <a:endParaRPr lang="en-GB" altLang="en-US" sz="2400" dirty="0">
              <a:solidFill>
                <a:prstClr val="black"/>
              </a:solidFill>
            </a:endParaRPr>
          </a:p>
          <a:p>
            <a:pPr>
              <a:defRPr/>
            </a:pPr>
            <a:r>
              <a:rPr lang="en-GB" altLang="en-US" sz="2400" dirty="0"/>
              <a:t>Snell – Clinical Anatomy (not available online)</a:t>
            </a:r>
          </a:p>
          <a:p>
            <a:pPr marL="0" indent="0">
              <a:buNone/>
              <a:defRPr/>
            </a:pPr>
            <a:endParaRPr lang="en-GB" altLang="en-US" sz="2400" dirty="0"/>
          </a:p>
          <a:p>
            <a:pPr>
              <a:defRPr/>
            </a:pPr>
            <a:r>
              <a:rPr lang="en-GB" altLang="en-US" sz="2400" dirty="0"/>
              <a:t>Any other anatomy and histology </a:t>
            </a:r>
            <a:r>
              <a:rPr lang="en-GB" altLang="en-US" sz="2400" dirty="0" smtClean="0"/>
              <a:t>books</a:t>
            </a:r>
            <a:endParaRPr lang="en-GB" altLang="en-US" sz="2400" dirty="0"/>
          </a:p>
        </p:txBody>
      </p:sp>
      <p:pic>
        <p:nvPicPr>
          <p:cNvPr id="11268" name="Picture 1" descr="The 1709 Blog: Supreme Court says copyright law does not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9100" y="1863148"/>
            <a:ext cx="2967037"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University logo | University brand | StaffNet | The ...">
            <a:extLst>
              <a:ext uri="{FF2B5EF4-FFF2-40B4-BE49-F238E27FC236}">
                <a16:creationId xmlns:a16="http://schemas.microsoft.com/office/drawing/2014/main" id="{039663CF-A512-A582-0C90-3442034DF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00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BC06-AAFE-829A-3CB8-D04EE46EBEC4}"/>
              </a:ext>
            </a:extLst>
          </p:cNvPr>
          <p:cNvSpPr>
            <a:spLocks noGrp="1"/>
          </p:cNvSpPr>
          <p:nvPr>
            <p:ph type="title"/>
          </p:nvPr>
        </p:nvSpPr>
        <p:spPr>
          <a:xfrm>
            <a:off x="1491673" y="-26126"/>
            <a:ext cx="10515600" cy="1325563"/>
          </a:xfrm>
        </p:spPr>
        <p:txBody>
          <a:bodyPr/>
          <a:lstStyle/>
          <a:p>
            <a:r>
              <a:rPr lang="en-GB" dirty="0"/>
              <a:t>Why is it important to know your anatomy?</a:t>
            </a:r>
          </a:p>
        </p:txBody>
      </p:sp>
      <p:sp>
        <p:nvSpPr>
          <p:cNvPr id="4" name="Content Placeholder 3">
            <a:extLst>
              <a:ext uri="{FF2B5EF4-FFF2-40B4-BE49-F238E27FC236}">
                <a16:creationId xmlns:a16="http://schemas.microsoft.com/office/drawing/2014/main" id="{7972A3B5-0F45-A962-ABCB-36ECF06409B6}"/>
              </a:ext>
            </a:extLst>
          </p:cNvPr>
          <p:cNvSpPr>
            <a:spLocks noGrp="1"/>
          </p:cNvSpPr>
          <p:nvPr>
            <p:ph idx="1"/>
          </p:nvPr>
        </p:nvSpPr>
        <p:spPr>
          <a:xfrm>
            <a:off x="256308" y="1825625"/>
            <a:ext cx="8636021" cy="4351338"/>
          </a:xfrm>
        </p:spPr>
        <p:txBody>
          <a:bodyPr/>
          <a:lstStyle/>
          <a:p>
            <a:r>
              <a:rPr lang="en-GB" dirty="0"/>
              <a:t>Knowledge of anatomy is essential for all areas of medicine</a:t>
            </a:r>
          </a:p>
          <a:p>
            <a:r>
              <a:rPr lang="en-GB" dirty="0"/>
              <a:t>You can’t fix something that is broken if you don’t know what the normal structure is</a:t>
            </a:r>
          </a:p>
          <a:p>
            <a:r>
              <a:rPr lang="en-GB" dirty="0"/>
              <a:t>You can’t usually see what is inside the body, so you need to be aware what underlies the skin</a:t>
            </a:r>
          </a:p>
          <a:p>
            <a:r>
              <a:rPr lang="en-GB" dirty="0">
                <a:solidFill>
                  <a:srgbClr val="7030A0"/>
                </a:solidFill>
              </a:rPr>
              <a:t>Mistakes can be made if you don’t know your anatomy</a:t>
            </a:r>
          </a:p>
        </p:txBody>
      </p:sp>
      <p:pic>
        <p:nvPicPr>
          <p:cNvPr id="3" name="Picture 8" descr="University logo | University brand | StaffNet | The ...">
            <a:extLst>
              <a:ext uri="{FF2B5EF4-FFF2-40B4-BE49-F238E27FC236}">
                <a16:creationId xmlns:a16="http://schemas.microsoft.com/office/drawing/2014/main" id="{0BB9749D-B0BF-BA19-1AB7-55B666E3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a:extLst>
              <a:ext uri="{FF2B5EF4-FFF2-40B4-BE49-F238E27FC236}">
                <a16:creationId xmlns:a16="http://schemas.microsoft.com/office/drawing/2014/main" id="{453EDFF1-12A5-0EAD-1921-4BB01E94846F}"/>
              </a:ext>
            </a:extLst>
          </p:cNvPr>
          <p:cNvSpPr>
            <a:spLocks noChangeAspect="1" noChangeArrowheads="1"/>
          </p:cNvSpPr>
          <p:nvPr/>
        </p:nvSpPr>
        <p:spPr bwMode="auto">
          <a:xfrm>
            <a:off x="4600575" y="3284989"/>
            <a:ext cx="299085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A person in a garment&#10;&#10;Description automatically generated">
            <a:extLst>
              <a:ext uri="{FF2B5EF4-FFF2-40B4-BE49-F238E27FC236}">
                <a16:creationId xmlns:a16="http://schemas.microsoft.com/office/drawing/2014/main" id="{BDC24303-F277-5B43-28A8-2567B685D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2826" y="964734"/>
            <a:ext cx="2530425" cy="5642628"/>
          </a:xfrm>
          <a:prstGeom prst="rect">
            <a:avLst/>
          </a:prstGeom>
        </p:spPr>
      </p:pic>
    </p:spTree>
    <p:extLst>
      <p:ext uri="{BB962C8B-B14F-4D97-AF65-F5344CB8AC3E}">
        <p14:creationId xmlns:p14="http://schemas.microsoft.com/office/powerpoint/2010/main" val="16005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919289" y="44451"/>
            <a:ext cx="84978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dirty="0">
                <a:latin typeface="+mj-lt"/>
              </a:rPr>
              <a:t>Anatomy studies</a:t>
            </a:r>
            <a:endParaRPr lang="en-US" altLang="en-US" sz="4000" dirty="0">
              <a:latin typeface="+mj-lt"/>
            </a:endParaRPr>
          </a:p>
        </p:txBody>
      </p:sp>
      <p:sp>
        <p:nvSpPr>
          <p:cNvPr id="5" name="TextBox 4"/>
          <p:cNvSpPr txBox="1">
            <a:spLocks noChangeArrowheads="1"/>
          </p:cNvSpPr>
          <p:nvPr/>
        </p:nvSpPr>
        <p:spPr bwMode="auto">
          <a:xfrm>
            <a:off x="43510" y="977883"/>
            <a:ext cx="993869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pPr>
            <a:r>
              <a:rPr lang="en-GB" altLang="en-US" sz="2800" dirty="0">
                <a:latin typeface="+mn-lt"/>
              </a:rPr>
              <a:t>When first studying anatomy, it seems difficult because </a:t>
            </a:r>
          </a:p>
          <a:p>
            <a:pPr marL="1200150" lvl="1" indent="-457200">
              <a:spcBef>
                <a:spcPct val="0"/>
              </a:spcBef>
            </a:pPr>
            <a:r>
              <a:rPr lang="en-GB" altLang="en-US" sz="2400" dirty="0">
                <a:latin typeface="+mn-lt"/>
              </a:rPr>
              <a:t>it feels like a different language</a:t>
            </a:r>
          </a:p>
          <a:p>
            <a:pPr marL="1200150" lvl="1" indent="-457200">
              <a:spcBef>
                <a:spcPct val="0"/>
              </a:spcBef>
            </a:pPr>
            <a:r>
              <a:rPr lang="en-GB" altLang="en-US" sz="2400" dirty="0">
                <a:latin typeface="+mn-lt"/>
              </a:rPr>
              <a:t>lots of facts/information to remember</a:t>
            </a:r>
          </a:p>
          <a:p>
            <a:pPr marL="1200150" lvl="1" indent="-457200">
              <a:spcBef>
                <a:spcPct val="0"/>
              </a:spcBef>
            </a:pPr>
            <a:r>
              <a:rPr lang="en-GB" altLang="en-US" sz="2400" dirty="0">
                <a:latin typeface="+mn-lt"/>
              </a:rPr>
              <a:t>It takes up a lot of your time </a:t>
            </a:r>
          </a:p>
          <a:p>
            <a:pPr>
              <a:spcBef>
                <a:spcPct val="0"/>
              </a:spcBef>
              <a:buNone/>
            </a:pPr>
            <a:endParaRPr lang="en-GB" altLang="en-US" sz="2800" dirty="0">
              <a:latin typeface="+mn-lt"/>
            </a:endParaRPr>
          </a:p>
          <a:p>
            <a:pPr marL="457200" indent="-457200">
              <a:spcBef>
                <a:spcPct val="0"/>
              </a:spcBef>
            </a:pPr>
            <a:r>
              <a:rPr lang="en-GB" altLang="en-US" sz="2800" dirty="0">
                <a:latin typeface="+mn-lt"/>
              </a:rPr>
              <a:t>How should I approach this subject?</a:t>
            </a:r>
          </a:p>
          <a:p>
            <a:pPr marL="1200150" lvl="1" indent="-457200">
              <a:spcBef>
                <a:spcPct val="0"/>
              </a:spcBef>
            </a:pPr>
            <a:r>
              <a:rPr lang="en-GB" altLang="en-US" sz="2400" dirty="0">
                <a:latin typeface="+mn-lt"/>
              </a:rPr>
              <a:t>Learn the terms on the anatomical terminology sheets</a:t>
            </a:r>
          </a:p>
          <a:p>
            <a:pPr marL="1200150" lvl="1" indent="-457200">
              <a:spcBef>
                <a:spcPct val="0"/>
              </a:spcBef>
            </a:pPr>
            <a:r>
              <a:rPr lang="en-GB" altLang="en-US" sz="2400" dirty="0">
                <a:latin typeface="+mn-lt"/>
              </a:rPr>
              <a:t>Look up any new words that you come across </a:t>
            </a:r>
          </a:p>
          <a:p>
            <a:pPr marL="1200150" lvl="1" indent="-457200">
              <a:spcBef>
                <a:spcPct val="0"/>
              </a:spcBef>
            </a:pPr>
            <a:r>
              <a:rPr lang="en-GB" altLang="en-US" sz="2400" dirty="0">
                <a:latin typeface="+mn-lt"/>
              </a:rPr>
              <a:t>Revisit the same topic several times in different ways</a:t>
            </a:r>
          </a:p>
          <a:p>
            <a:pPr marL="1200150" lvl="1" indent="-457200">
              <a:spcBef>
                <a:spcPct val="0"/>
              </a:spcBef>
            </a:pPr>
            <a:r>
              <a:rPr lang="en-GB" altLang="en-US" sz="2400" dirty="0">
                <a:latin typeface="+mn-lt"/>
              </a:rPr>
              <a:t>Draw diagrams of structures, pathways (nerves &amp; blood vessels etc)</a:t>
            </a:r>
          </a:p>
          <a:p>
            <a:pPr marL="1200150" lvl="1" indent="-457200">
              <a:spcBef>
                <a:spcPct val="0"/>
              </a:spcBef>
            </a:pPr>
            <a:r>
              <a:rPr lang="en-GB" altLang="en-US" sz="2400" dirty="0">
                <a:latin typeface="+mn-lt"/>
              </a:rPr>
              <a:t>Be logical and link facts (this will become easier with time)</a:t>
            </a:r>
          </a:p>
          <a:p>
            <a:pPr marL="1200150" lvl="1" indent="-457200">
              <a:spcBef>
                <a:spcPct val="0"/>
              </a:spcBef>
            </a:pPr>
            <a:r>
              <a:rPr lang="en-GB" altLang="en-US" sz="2400" dirty="0">
                <a:latin typeface="+mn-lt"/>
              </a:rPr>
              <a:t>Take the time and don’t give up</a:t>
            </a:r>
          </a:p>
        </p:txBody>
      </p:sp>
      <p:pic>
        <p:nvPicPr>
          <p:cNvPr id="4" name="Picture 6" descr="anatomy"/>
          <p:cNvPicPr>
            <a:picLocks noChangeAspect="1" noChangeArrowheads="1"/>
          </p:cNvPicPr>
          <p:nvPr/>
        </p:nvPicPr>
        <p:blipFill rotWithShape="1">
          <a:blip r:embed="rId2">
            <a:extLst>
              <a:ext uri="{28A0092B-C50C-407E-A947-70E740481C1C}">
                <a14:useLocalDpi xmlns:a14="http://schemas.microsoft.com/office/drawing/2010/main" val="0"/>
              </a:ext>
            </a:extLst>
          </a:blip>
          <a:srcRect l="46890"/>
          <a:stretch/>
        </p:blipFill>
        <p:spPr bwMode="auto">
          <a:xfrm>
            <a:off x="9705737" y="440532"/>
            <a:ext cx="2442753" cy="652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University logo | University brand | StaffNet | The ...">
            <a:extLst>
              <a:ext uri="{FF2B5EF4-FFF2-40B4-BE49-F238E27FC236}">
                <a16:creationId xmlns:a16="http://schemas.microsoft.com/office/drawing/2014/main" id="{8B2F5630-61AE-E762-2F6F-1CF176F4C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900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AA1C-1834-D0DF-803A-F64EA9FD6364}"/>
              </a:ext>
            </a:extLst>
          </p:cNvPr>
          <p:cNvSpPr>
            <a:spLocks noGrp="1"/>
          </p:cNvSpPr>
          <p:nvPr>
            <p:ph type="title"/>
          </p:nvPr>
        </p:nvSpPr>
        <p:spPr>
          <a:xfrm>
            <a:off x="309694" y="365125"/>
            <a:ext cx="11044106" cy="1325563"/>
          </a:xfrm>
        </p:spPr>
        <p:txBody>
          <a:bodyPr/>
          <a:lstStyle/>
          <a:p>
            <a:r>
              <a:rPr lang="en-GB" dirty="0"/>
              <a:t>Revisit the topic several times in different ways</a:t>
            </a:r>
          </a:p>
        </p:txBody>
      </p:sp>
      <p:sp>
        <p:nvSpPr>
          <p:cNvPr id="3" name="Content Placeholder 2">
            <a:extLst>
              <a:ext uri="{FF2B5EF4-FFF2-40B4-BE49-F238E27FC236}">
                <a16:creationId xmlns:a16="http://schemas.microsoft.com/office/drawing/2014/main" id="{DD6D8FB1-B4FB-4D56-EDBE-D45B01CFD4D0}"/>
              </a:ext>
            </a:extLst>
          </p:cNvPr>
          <p:cNvSpPr>
            <a:spLocks noGrp="1"/>
          </p:cNvSpPr>
          <p:nvPr>
            <p:ph idx="1"/>
          </p:nvPr>
        </p:nvSpPr>
        <p:spPr>
          <a:xfrm>
            <a:off x="478315" y="1938868"/>
            <a:ext cx="4119693" cy="4351338"/>
          </a:xfrm>
        </p:spPr>
        <p:txBody>
          <a:bodyPr/>
          <a:lstStyle/>
          <a:p>
            <a:r>
              <a:rPr lang="en-GB" altLang="en-US" dirty="0"/>
              <a:t>Recommended </a:t>
            </a:r>
            <a:r>
              <a:rPr lang="en-GB" altLang="en-US" sz="2800" dirty="0">
                <a:latin typeface="+mn-lt"/>
              </a:rPr>
              <a:t>reading</a:t>
            </a:r>
          </a:p>
          <a:p>
            <a:r>
              <a:rPr lang="en-GB" altLang="en-US" dirty="0"/>
              <a:t>Anatomy tutorials</a:t>
            </a:r>
          </a:p>
          <a:p>
            <a:r>
              <a:rPr lang="en-GB" altLang="en-US" dirty="0"/>
              <a:t>Dissecting room session</a:t>
            </a:r>
          </a:p>
          <a:p>
            <a:r>
              <a:rPr lang="en-GB" altLang="en-US" dirty="0"/>
              <a:t>Virtual resource area</a:t>
            </a:r>
          </a:p>
          <a:p>
            <a:r>
              <a:rPr lang="en-GB" altLang="en-US" sz="2800" dirty="0">
                <a:latin typeface="+mn-lt"/>
              </a:rPr>
              <a:t>Complete Anatomy</a:t>
            </a:r>
          </a:p>
          <a:p>
            <a:r>
              <a:rPr lang="en-GB" altLang="en-US" dirty="0"/>
              <a:t>Flash cards</a:t>
            </a:r>
          </a:p>
          <a:p>
            <a:r>
              <a:rPr lang="en-GB" dirty="0"/>
              <a:t>Anatomy wrap-up</a:t>
            </a:r>
          </a:p>
        </p:txBody>
      </p:sp>
      <p:grpSp>
        <p:nvGrpSpPr>
          <p:cNvPr id="58" name="Group 57">
            <a:extLst>
              <a:ext uri="{FF2B5EF4-FFF2-40B4-BE49-F238E27FC236}">
                <a16:creationId xmlns:a16="http://schemas.microsoft.com/office/drawing/2014/main" id="{52EDC423-F09E-7503-C0AD-EDF3E999C709}"/>
              </a:ext>
            </a:extLst>
          </p:cNvPr>
          <p:cNvGrpSpPr/>
          <p:nvPr/>
        </p:nvGrpSpPr>
        <p:grpSpPr>
          <a:xfrm>
            <a:off x="5385976" y="1674524"/>
            <a:ext cx="5182262" cy="3725099"/>
            <a:chOff x="5385976" y="1674524"/>
            <a:chExt cx="5182262" cy="3725099"/>
          </a:xfrm>
        </p:grpSpPr>
        <p:pic>
          <p:nvPicPr>
            <p:cNvPr id="11" name="Graphic 10" descr="Blackboard with solid fill">
              <a:extLst>
                <a:ext uri="{FF2B5EF4-FFF2-40B4-BE49-F238E27FC236}">
                  <a16:creationId xmlns:a16="http://schemas.microsoft.com/office/drawing/2014/main" id="{FD92623A-1E18-A65C-824F-A545E15A3F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886274" y="1938868"/>
              <a:ext cx="914400" cy="914400"/>
            </a:xfrm>
            <a:prstGeom prst="rect">
              <a:avLst/>
            </a:prstGeom>
          </p:spPr>
        </p:pic>
        <p:pic>
          <p:nvPicPr>
            <p:cNvPr id="13" name="Graphic 12" descr="Open book outline">
              <a:extLst>
                <a:ext uri="{FF2B5EF4-FFF2-40B4-BE49-F238E27FC236}">
                  <a16:creationId xmlns:a16="http://schemas.microsoft.com/office/drawing/2014/main" id="{E6EADF96-C894-8932-E19B-092CDE23BDD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896599" y="1793590"/>
              <a:ext cx="914400" cy="914400"/>
            </a:xfrm>
            <a:prstGeom prst="rect">
              <a:avLst/>
            </a:prstGeom>
          </p:spPr>
        </p:pic>
        <p:pic>
          <p:nvPicPr>
            <p:cNvPr id="15" name="Graphic 14" descr="Classroom with solid fill">
              <a:extLst>
                <a:ext uri="{FF2B5EF4-FFF2-40B4-BE49-F238E27FC236}">
                  <a16:creationId xmlns:a16="http://schemas.microsoft.com/office/drawing/2014/main" id="{DC160F78-63C6-488A-64EF-B7CEEFBBB5B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402394" y="1674524"/>
              <a:ext cx="914400" cy="914400"/>
            </a:xfrm>
            <a:prstGeom prst="rect">
              <a:avLst/>
            </a:prstGeom>
          </p:spPr>
        </p:pic>
        <p:pic>
          <p:nvPicPr>
            <p:cNvPr id="17" name="Graphic 16" descr="Remote learning science with solid fill">
              <a:extLst>
                <a:ext uri="{FF2B5EF4-FFF2-40B4-BE49-F238E27FC236}">
                  <a16:creationId xmlns:a16="http://schemas.microsoft.com/office/drawing/2014/main" id="{B567A152-02B1-4A6A-DE17-2B212D01452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9653838" y="3085235"/>
              <a:ext cx="914400" cy="914400"/>
            </a:xfrm>
            <a:prstGeom prst="rect">
              <a:avLst/>
            </a:prstGeom>
          </p:spPr>
        </p:pic>
        <p:pic>
          <p:nvPicPr>
            <p:cNvPr id="19" name="Graphic 18" descr="Heart organ outline">
              <a:extLst>
                <a:ext uri="{FF2B5EF4-FFF2-40B4-BE49-F238E27FC236}">
                  <a16:creationId xmlns:a16="http://schemas.microsoft.com/office/drawing/2014/main" id="{971F436A-010A-ABDF-1B04-F63BAB5AD893}"/>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385976" y="3061795"/>
              <a:ext cx="914400" cy="914400"/>
            </a:xfrm>
            <a:prstGeom prst="rect">
              <a:avLst/>
            </a:prstGeom>
          </p:spPr>
        </p:pic>
        <p:pic>
          <p:nvPicPr>
            <p:cNvPr id="21" name="Graphic 20" descr="Microscope outline">
              <a:extLst>
                <a:ext uri="{FF2B5EF4-FFF2-40B4-BE49-F238E27FC236}">
                  <a16:creationId xmlns:a16="http://schemas.microsoft.com/office/drawing/2014/main" id="{C1A86E87-9286-2B5C-D2E6-F06461A57225}"/>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9102055" y="4485223"/>
              <a:ext cx="914400" cy="914400"/>
            </a:xfrm>
            <a:prstGeom prst="rect">
              <a:avLst/>
            </a:prstGeom>
          </p:spPr>
        </p:pic>
        <p:pic>
          <p:nvPicPr>
            <p:cNvPr id="23" name="Graphic 22" descr="Group brainstorm with solid fill">
              <a:extLst>
                <a:ext uri="{FF2B5EF4-FFF2-40B4-BE49-F238E27FC236}">
                  <a16:creationId xmlns:a16="http://schemas.microsoft.com/office/drawing/2014/main" id="{B15A7A77-00F3-FAD1-3B43-CE9BA6FBAB84}"/>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5818245" y="4364971"/>
              <a:ext cx="914400" cy="914400"/>
            </a:xfrm>
            <a:prstGeom prst="rect">
              <a:avLst/>
            </a:prstGeom>
          </p:spPr>
        </p:pic>
        <p:pic>
          <p:nvPicPr>
            <p:cNvPr id="25" name="Graphic 24" descr="Office worker female with solid fill">
              <a:extLst>
                <a:ext uri="{FF2B5EF4-FFF2-40B4-BE49-F238E27FC236}">
                  <a16:creationId xmlns:a16="http://schemas.microsoft.com/office/drawing/2014/main" id="{232CE7E8-D597-FC06-50DB-DEDB0EC84A0E}"/>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7402394" y="3301568"/>
              <a:ext cx="914400" cy="914400"/>
            </a:xfrm>
            <a:prstGeom prst="rect">
              <a:avLst/>
            </a:prstGeom>
          </p:spPr>
        </p:pic>
        <p:cxnSp>
          <p:nvCxnSpPr>
            <p:cNvPr id="35" name="Straight Arrow Connector 34">
              <a:extLst>
                <a:ext uri="{FF2B5EF4-FFF2-40B4-BE49-F238E27FC236}">
                  <a16:creationId xmlns:a16="http://schemas.microsoft.com/office/drawing/2014/main" id="{B3FDB1FE-4730-6DCF-4958-B2FDBA2AB5F7}"/>
                </a:ext>
              </a:extLst>
            </p:cNvPr>
            <p:cNvCxnSpPr>
              <a:cxnSpLocks/>
            </p:cNvCxnSpPr>
            <p:nvPr/>
          </p:nvCxnSpPr>
          <p:spPr>
            <a:xfrm flipV="1">
              <a:off x="8086987" y="2557022"/>
              <a:ext cx="1015068" cy="959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9B1B55B4-37E7-F213-C3FB-BB8DA6DECA24}"/>
                </a:ext>
              </a:extLst>
            </p:cNvPr>
            <p:cNvCxnSpPr>
              <a:cxnSpLocks/>
              <a:endCxn id="17" idx="1"/>
            </p:cNvCxnSpPr>
            <p:nvPr/>
          </p:nvCxnSpPr>
          <p:spPr>
            <a:xfrm flipV="1">
              <a:off x="8086987" y="3542435"/>
              <a:ext cx="1566851" cy="318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62EA374B-2182-E62F-1D3C-623584F2B6FD}"/>
                </a:ext>
              </a:extLst>
            </p:cNvPr>
            <p:cNvCxnSpPr>
              <a:cxnSpLocks/>
            </p:cNvCxnSpPr>
            <p:nvPr/>
          </p:nvCxnSpPr>
          <p:spPr>
            <a:xfrm>
              <a:off x="8069737" y="3636997"/>
              <a:ext cx="1262506" cy="11851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0A213156-E2E5-453D-40D1-5EF95F42908A}"/>
                </a:ext>
              </a:extLst>
            </p:cNvPr>
            <p:cNvCxnSpPr>
              <a:cxnSpLocks/>
            </p:cNvCxnSpPr>
            <p:nvPr/>
          </p:nvCxnSpPr>
          <p:spPr>
            <a:xfrm flipV="1">
              <a:off x="7860484" y="2513484"/>
              <a:ext cx="0" cy="8048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1238F82F-D2E7-2CD5-7F64-33AA80EF66A5}"/>
                </a:ext>
              </a:extLst>
            </p:cNvPr>
            <p:cNvCxnSpPr>
              <a:cxnSpLocks/>
            </p:cNvCxnSpPr>
            <p:nvPr/>
          </p:nvCxnSpPr>
          <p:spPr>
            <a:xfrm flipH="1" flipV="1">
              <a:off x="6576966" y="2676088"/>
              <a:ext cx="1055543" cy="7034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084DD73E-ADBA-B4BA-D269-061E6922EAD1}"/>
                </a:ext>
              </a:extLst>
            </p:cNvPr>
            <p:cNvCxnSpPr>
              <a:cxnSpLocks/>
            </p:cNvCxnSpPr>
            <p:nvPr/>
          </p:nvCxnSpPr>
          <p:spPr>
            <a:xfrm flipH="1" flipV="1">
              <a:off x="6275445" y="3541956"/>
              <a:ext cx="1357064" cy="4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0A0FFB09-8373-B03A-70D6-B138AB551FDD}"/>
                </a:ext>
              </a:extLst>
            </p:cNvPr>
            <p:cNvCxnSpPr>
              <a:cxnSpLocks/>
            </p:cNvCxnSpPr>
            <p:nvPr/>
          </p:nvCxnSpPr>
          <p:spPr>
            <a:xfrm flipH="1">
              <a:off x="6609116" y="3648082"/>
              <a:ext cx="1034704" cy="1012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59" name="Picture 8" descr="University logo | University brand | StaffNet | The ...">
            <a:extLst>
              <a:ext uri="{FF2B5EF4-FFF2-40B4-BE49-F238E27FC236}">
                <a16:creationId xmlns:a16="http://schemas.microsoft.com/office/drawing/2014/main" id="{5A779211-D651-93D0-B83D-F77684566BF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15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University logo | University brand | StaffNet | The ...">
            <a:extLst>
              <a:ext uri="{FF2B5EF4-FFF2-40B4-BE49-F238E27FC236}">
                <a16:creationId xmlns:a16="http://schemas.microsoft.com/office/drawing/2014/main" id="{0BB9749D-B0BF-BA19-1AB7-55B666E3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C8421E5-0DF9-F706-6CB3-4129E116C013}"/>
              </a:ext>
            </a:extLst>
          </p:cNvPr>
          <p:cNvSpPr txBox="1"/>
          <p:nvPr/>
        </p:nvSpPr>
        <p:spPr>
          <a:xfrm>
            <a:off x="3888510" y="107533"/>
            <a:ext cx="5163127" cy="646331"/>
          </a:xfrm>
          <a:prstGeom prst="rect">
            <a:avLst/>
          </a:prstGeom>
          <a:noFill/>
        </p:spPr>
        <p:txBody>
          <a:bodyPr wrap="square" rtlCol="0">
            <a:spAutoFit/>
          </a:bodyPr>
          <a:lstStyle/>
          <a:p>
            <a:pPr algn="ctr"/>
            <a:r>
              <a:rPr lang="en-GB" b="1" dirty="0"/>
              <a:t>Anatomy Learning Agenda for Theme 1</a:t>
            </a:r>
          </a:p>
          <a:p>
            <a:pPr algn="ctr"/>
            <a:r>
              <a:rPr lang="en-GB" b="1" dirty="0"/>
              <a:t>Female reproductive system 1</a:t>
            </a:r>
          </a:p>
        </p:txBody>
      </p:sp>
      <p:sp>
        <p:nvSpPr>
          <p:cNvPr id="9" name="TextBox 8">
            <a:extLst>
              <a:ext uri="{FF2B5EF4-FFF2-40B4-BE49-F238E27FC236}">
                <a16:creationId xmlns:a16="http://schemas.microsoft.com/office/drawing/2014/main" id="{5D744C4D-2880-B3AA-9AF1-F5B785DD65D7}"/>
              </a:ext>
            </a:extLst>
          </p:cNvPr>
          <p:cNvSpPr txBox="1"/>
          <p:nvPr/>
        </p:nvSpPr>
        <p:spPr>
          <a:xfrm>
            <a:off x="41414" y="727603"/>
            <a:ext cx="11893492" cy="1046440"/>
          </a:xfrm>
          <a:prstGeom prst="rect">
            <a:avLst/>
          </a:prstGeom>
          <a:noFill/>
        </p:spPr>
        <p:txBody>
          <a:bodyPr wrap="square">
            <a:spAutoFit/>
          </a:bodyPr>
          <a:lstStyle/>
          <a:p>
            <a:pPr algn="l"/>
            <a:r>
              <a:rPr lang="en-GB" sz="1200" b="1" i="0" dirty="0">
                <a:solidFill>
                  <a:srgbClr val="250AF9"/>
                </a:solidFill>
                <a:effectLst/>
                <a:highlight>
                  <a:srgbClr val="FFFFFF"/>
                </a:highlight>
                <a:latin typeface="Arial" panose="020B0604020202020204" pitchFamily="34" charset="0"/>
              </a:rPr>
              <a:t>Learning Outcomes</a:t>
            </a:r>
            <a:endParaRPr lang="en-GB" sz="1200" b="0" i="0" dirty="0">
              <a:solidFill>
                <a:srgbClr val="000000"/>
              </a:solidFill>
              <a:effectLst/>
              <a:highlight>
                <a:srgbClr val="FFFFFF"/>
              </a:highlight>
              <a:latin typeface="Arial" panose="020B0604020202020204" pitchFamily="34" charset="0"/>
            </a:endParaRPr>
          </a:p>
          <a:p>
            <a:pPr algn="l"/>
            <a:r>
              <a:rPr lang="en-GB" sz="1000" b="0" i="0" dirty="0">
                <a:solidFill>
                  <a:srgbClr val="000000"/>
                </a:solidFill>
                <a:effectLst/>
                <a:highlight>
                  <a:srgbClr val="FFFFFF"/>
                </a:highlight>
                <a:latin typeface="Arial" panose="020B0604020202020204" pitchFamily="34" charset="0"/>
              </a:rPr>
              <a:t>At the end of your studies this week you should be able to:</a:t>
            </a:r>
          </a:p>
          <a:p>
            <a:pPr algn="l">
              <a:buFont typeface="Arial" panose="020B0604020202020204" pitchFamily="34" charset="0"/>
              <a:buChar char="•"/>
            </a:pPr>
            <a:r>
              <a:rPr lang="en-GB" sz="1000" b="0" i="0" dirty="0">
                <a:solidFill>
                  <a:srgbClr val="000000"/>
                </a:solidFill>
                <a:effectLst/>
                <a:highlight>
                  <a:srgbClr val="FFFFFF"/>
                </a:highlight>
                <a:latin typeface="Arial" panose="020B0604020202020204" pitchFamily="34" charset="0"/>
              </a:rPr>
              <a:t>Define the terms pelvis, pelvic girdle, pelvic cavity, true pelvis, false pelvis, pelvic inlet and pelvic outlet.</a:t>
            </a:r>
          </a:p>
          <a:p>
            <a:pPr algn="l">
              <a:buFont typeface="Arial" panose="020B0604020202020204" pitchFamily="34" charset="0"/>
              <a:buChar char="•"/>
            </a:pPr>
            <a:r>
              <a:rPr lang="en-GB" sz="1000" b="0" i="0" dirty="0">
                <a:solidFill>
                  <a:srgbClr val="000000"/>
                </a:solidFill>
                <a:effectLst/>
                <a:highlight>
                  <a:srgbClr val="FFFFFF"/>
                </a:highlight>
                <a:latin typeface="Arial" panose="020B0604020202020204" pitchFamily="34" charset="0"/>
              </a:rPr>
              <a:t>Describe the gross structure of the bones and joints of the pelvic girdle.</a:t>
            </a:r>
          </a:p>
          <a:p>
            <a:pPr algn="l">
              <a:buFont typeface="Arial" panose="020B0604020202020204" pitchFamily="34" charset="0"/>
              <a:buChar char="•"/>
            </a:pPr>
            <a:r>
              <a:rPr lang="en-GB" sz="1000" b="0" i="0" dirty="0">
                <a:solidFill>
                  <a:srgbClr val="000000"/>
                </a:solidFill>
                <a:effectLst/>
                <a:highlight>
                  <a:srgbClr val="FFFFFF"/>
                </a:highlight>
                <a:latin typeface="Arial" panose="020B0604020202020204" pitchFamily="34" charset="0"/>
              </a:rPr>
              <a:t>List and identify the organs of the female reproductive system and describe their gross anatomy (including relations, position, innervation, blood supply &amp; lymphatic drainage).</a:t>
            </a:r>
          </a:p>
          <a:p>
            <a:pPr algn="l">
              <a:buFont typeface="Arial" panose="020B0604020202020204" pitchFamily="34" charset="0"/>
              <a:buChar char="•"/>
            </a:pPr>
            <a:r>
              <a:rPr lang="en-GB" sz="1000" b="0" i="0" dirty="0">
                <a:solidFill>
                  <a:srgbClr val="000000"/>
                </a:solidFill>
                <a:effectLst/>
                <a:highlight>
                  <a:srgbClr val="FFFFFF"/>
                </a:highlight>
                <a:latin typeface="Arial" panose="020B0604020202020204" pitchFamily="34" charset="0"/>
              </a:rPr>
              <a:t>Describe the microscopic anatomy of the ovaries, fallopian tubes, uterus &amp; vagina</a:t>
            </a:r>
          </a:p>
        </p:txBody>
      </p:sp>
      <p:sp>
        <p:nvSpPr>
          <p:cNvPr id="11" name="TextBox 10">
            <a:extLst>
              <a:ext uri="{FF2B5EF4-FFF2-40B4-BE49-F238E27FC236}">
                <a16:creationId xmlns:a16="http://schemas.microsoft.com/office/drawing/2014/main" id="{E322AC92-1119-0D96-63ED-DDC5B720C59A}"/>
              </a:ext>
            </a:extLst>
          </p:cNvPr>
          <p:cNvSpPr txBox="1"/>
          <p:nvPr/>
        </p:nvSpPr>
        <p:spPr>
          <a:xfrm>
            <a:off x="41415" y="1899028"/>
            <a:ext cx="11973186" cy="892552"/>
          </a:xfrm>
          <a:prstGeom prst="rect">
            <a:avLst/>
          </a:prstGeom>
          <a:noFill/>
        </p:spPr>
        <p:txBody>
          <a:bodyPr wrap="square">
            <a:spAutoFit/>
          </a:bodyPr>
          <a:lstStyle/>
          <a:p>
            <a:pPr algn="l"/>
            <a:r>
              <a:rPr lang="en-GB" sz="1200" b="1" i="0" dirty="0">
                <a:solidFill>
                  <a:srgbClr val="0EBB4C"/>
                </a:solidFill>
                <a:effectLst/>
                <a:highlight>
                  <a:srgbClr val="FFFFFF"/>
                </a:highlight>
                <a:latin typeface="Arial" panose="020B0604020202020204" pitchFamily="34" charset="0"/>
              </a:rPr>
              <a:t>Recommended Reading</a:t>
            </a:r>
            <a:endParaRPr lang="en-GB" sz="1200" b="0" i="0" dirty="0">
              <a:solidFill>
                <a:srgbClr val="000000"/>
              </a:solidFill>
              <a:effectLst/>
              <a:highlight>
                <a:srgbClr val="FFFFFF"/>
              </a:highlight>
              <a:latin typeface="Arial" panose="020B0604020202020204" pitchFamily="34" charset="0"/>
            </a:endParaRPr>
          </a:p>
          <a:p>
            <a:pPr algn="l"/>
            <a:r>
              <a:rPr lang="en-GB" sz="1000" b="0" i="0" dirty="0">
                <a:solidFill>
                  <a:srgbClr val="000000"/>
                </a:solidFill>
                <a:effectLst/>
                <a:highlight>
                  <a:srgbClr val="FFFFFF"/>
                </a:highlight>
                <a:latin typeface="Arial" panose="020B0604020202020204" pitchFamily="34" charset="0"/>
              </a:rPr>
              <a:t>Before you attend your anatomy sessions you are advised to read the following sections in Chapter 6 Pelvis and Peritoneum of Moore </a:t>
            </a:r>
            <a:r>
              <a:rPr lang="en-GB" sz="1000" b="0" i="1" dirty="0">
                <a:solidFill>
                  <a:srgbClr val="000000"/>
                </a:solidFill>
                <a:effectLst/>
                <a:highlight>
                  <a:srgbClr val="FFFFFF"/>
                </a:highlight>
                <a:latin typeface="Arial" panose="020B0604020202020204" pitchFamily="34" charset="0"/>
              </a:rPr>
              <a:t>et. al.</a:t>
            </a:r>
            <a:r>
              <a:rPr lang="en-GB" sz="1000" b="0" i="0" dirty="0">
                <a:solidFill>
                  <a:srgbClr val="000000"/>
                </a:solidFill>
                <a:effectLst/>
                <a:highlight>
                  <a:srgbClr val="FFFFFF"/>
                </a:highlight>
                <a:latin typeface="Arial" panose="020B0604020202020204" pitchFamily="34" charset="0"/>
              </a:rPr>
              <a:t> (2018) Clinically Orientated Anatomy (or similar sections in your chosen anatomy textbook)</a:t>
            </a:r>
          </a:p>
          <a:p>
            <a:pPr algn="l">
              <a:buFont typeface="Arial" panose="020B0604020202020204" pitchFamily="34" charset="0"/>
              <a:buChar char="•"/>
            </a:pPr>
            <a:r>
              <a:rPr lang="en-GB" sz="1000" b="0" i="0" dirty="0">
                <a:solidFill>
                  <a:srgbClr val="000000"/>
                </a:solidFill>
                <a:effectLst/>
                <a:highlight>
                  <a:srgbClr val="FFFFFF"/>
                </a:highlight>
                <a:latin typeface="Arial" panose="020B0604020202020204" pitchFamily="34" charset="0"/>
              </a:rPr>
              <a:t>Pelvic Girdle (bones &amp; features, orientation, joints and ligaments) Pages 554-565</a:t>
            </a:r>
          </a:p>
          <a:p>
            <a:pPr algn="l">
              <a:buFont typeface="Arial" panose="020B0604020202020204" pitchFamily="34" charset="0"/>
              <a:buChar char="•"/>
            </a:pPr>
            <a:r>
              <a:rPr lang="en-GB" sz="1000" b="0" i="0" dirty="0">
                <a:solidFill>
                  <a:srgbClr val="000000"/>
                </a:solidFill>
                <a:effectLst/>
                <a:highlight>
                  <a:srgbClr val="FFFFFF"/>
                </a:highlight>
                <a:latin typeface="Arial" panose="020B0604020202020204" pitchFamily="34" charset="0"/>
              </a:rPr>
              <a:t>Pelvic Viscera (Female internal genital organs - ovaries, uterine tubes, uterus and vagina) Pages 609-618</a:t>
            </a:r>
          </a:p>
        </p:txBody>
      </p:sp>
      <p:sp>
        <p:nvSpPr>
          <p:cNvPr id="13" name="TextBox 12">
            <a:extLst>
              <a:ext uri="{FF2B5EF4-FFF2-40B4-BE49-F238E27FC236}">
                <a16:creationId xmlns:a16="http://schemas.microsoft.com/office/drawing/2014/main" id="{10B84F78-0ACC-8382-A640-65C5D3F5A8A8}"/>
              </a:ext>
            </a:extLst>
          </p:cNvPr>
          <p:cNvSpPr txBox="1"/>
          <p:nvPr/>
        </p:nvSpPr>
        <p:spPr>
          <a:xfrm>
            <a:off x="-26748" y="2897981"/>
            <a:ext cx="6094602" cy="276999"/>
          </a:xfrm>
          <a:prstGeom prst="rect">
            <a:avLst/>
          </a:prstGeom>
          <a:noFill/>
        </p:spPr>
        <p:txBody>
          <a:bodyPr wrap="square">
            <a:spAutoFit/>
          </a:bodyPr>
          <a:lstStyle/>
          <a:p>
            <a:r>
              <a:rPr lang="en-GB" sz="1200" b="1" i="0" dirty="0">
                <a:solidFill>
                  <a:srgbClr val="209191"/>
                </a:solidFill>
                <a:effectLst/>
                <a:highlight>
                  <a:srgbClr val="FFFFFF"/>
                </a:highlight>
                <a:latin typeface="Arial" panose="020B0604020202020204" pitchFamily="34" charset="0"/>
              </a:rPr>
              <a:t>Acland's videos</a:t>
            </a:r>
            <a:endParaRPr lang="en-GB" sz="1200" dirty="0"/>
          </a:p>
        </p:txBody>
      </p:sp>
      <p:graphicFrame>
        <p:nvGraphicFramePr>
          <p:cNvPr id="16" name="Table 15">
            <a:extLst>
              <a:ext uri="{FF2B5EF4-FFF2-40B4-BE49-F238E27FC236}">
                <a16:creationId xmlns:a16="http://schemas.microsoft.com/office/drawing/2014/main" id="{D1298E89-74F3-B1A1-1B77-B7E113181EE0}"/>
              </a:ext>
            </a:extLst>
          </p:cNvPr>
          <p:cNvGraphicFramePr>
            <a:graphicFrameLocks noGrp="1"/>
          </p:cNvGraphicFramePr>
          <p:nvPr>
            <p:extLst>
              <p:ext uri="{D42A27DB-BD31-4B8C-83A1-F6EECF244321}">
                <p14:modId xmlns:p14="http://schemas.microsoft.com/office/powerpoint/2010/main" val="988468269"/>
              </p:ext>
            </p:extLst>
          </p:nvPr>
        </p:nvGraphicFramePr>
        <p:xfrm>
          <a:off x="41414" y="3118475"/>
          <a:ext cx="10285436" cy="1645920"/>
        </p:xfrm>
        <a:graphic>
          <a:graphicData uri="http://schemas.openxmlformats.org/drawingml/2006/table">
            <a:tbl>
              <a:tblPr firstRow="1" bandRow="1">
                <a:tableStyleId>{5C22544A-7EE6-4342-B048-85BDC9FD1C3A}</a:tableStyleId>
              </a:tblPr>
              <a:tblGrid>
                <a:gridCol w="2571359">
                  <a:extLst>
                    <a:ext uri="{9D8B030D-6E8A-4147-A177-3AD203B41FA5}">
                      <a16:colId xmlns:a16="http://schemas.microsoft.com/office/drawing/2014/main" val="2611838460"/>
                    </a:ext>
                  </a:extLst>
                </a:gridCol>
                <a:gridCol w="2571359">
                  <a:extLst>
                    <a:ext uri="{9D8B030D-6E8A-4147-A177-3AD203B41FA5}">
                      <a16:colId xmlns:a16="http://schemas.microsoft.com/office/drawing/2014/main" val="1630578907"/>
                    </a:ext>
                  </a:extLst>
                </a:gridCol>
                <a:gridCol w="2571359">
                  <a:extLst>
                    <a:ext uri="{9D8B030D-6E8A-4147-A177-3AD203B41FA5}">
                      <a16:colId xmlns:a16="http://schemas.microsoft.com/office/drawing/2014/main" val="2893255939"/>
                    </a:ext>
                  </a:extLst>
                </a:gridCol>
                <a:gridCol w="2571359">
                  <a:extLst>
                    <a:ext uri="{9D8B030D-6E8A-4147-A177-3AD203B41FA5}">
                      <a16:colId xmlns:a16="http://schemas.microsoft.com/office/drawing/2014/main" val="2782706063"/>
                    </a:ext>
                  </a:extLst>
                </a:gridCol>
              </a:tblGrid>
              <a:tr h="0">
                <a:tc gridSpan="4">
                  <a:txBody>
                    <a:bodyPr/>
                    <a:lstStyle/>
                    <a:p>
                      <a:pPr algn="ctr"/>
                      <a:r>
                        <a:rPr lang="en-GB" dirty="0"/>
                        <a:t>Acland’s Video of Human Anatomy</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3758933"/>
                  </a:ext>
                </a:extLst>
              </a:tr>
              <a:tr h="0">
                <a:tc>
                  <a:txBody>
                    <a:bodyPr/>
                    <a:lstStyle/>
                    <a:p>
                      <a:r>
                        <a:rPr lang="en-GB" dirty="0"/>
                        <a:t>Volume</a:t>
                      </a:r>
                    </a:p>
                  </a:txBody>
                  <a:tcPr/>
                </a:tc>
                <a:tc>
                  <a:txBody>
                    <a:bodyPr/>
                    <a:lstStyle/>
                    <a:p>
                      <a:r>
                        <a:rPr lang="en-GB" dirty="0"/>
                        <a:t>Topic</a:t>
                      </a:r>
                    </a:p>
                  </a:txBody>
                  <a:tcPr/>
                </a:tc>
                <a:tc>
                  <a:txBody>
                    <a:bodyPr/>
                    <a:lstStyle/>
                    <a:p>
                      <a:r>
                        <a:rPr lang="en-GB" dirty="0"/>
                        <a:t>Section</a:t>
                      </a:r>
                    </a:p>
                  </a:txBody>
                  <a:tcPr/>
                </a:tc>
                <a:tc>
                  <a:txBody>
                    <a:bodyPr/>
                    <a:lstStyle/>
                    <a:p>
                      <a:r>
                        <a:rPr lang="en-GB" dirty="0"/>
                        <a:t>Length (mins)</a:t>
                      </a:r>
                    </a:p>
                  </a:txBody>
                  <a:tcPr/>
                </a:tc>
                <a:extLst>
                  <a:ext uri="{0D108BD9-81ED-4DB2-BD59-A6C34878D82A}">
                    <a16:rowId xmlns:a16="http://schemas.microsoft.com/office/drawing/2014/main" val="3292290508"/>
                  </a:ext>
                </a:extLst>
              </a:tr>
              <a:tr h="0">
                <a:tc>
                  <a:txBody>
                    <a:bodyPr/>
                    <a:lstStyle/>
                    <a:p>
                      <a:r>
                        <a:rPr lang="en-GB" dirty="0"/>
                        <a:t>3. Trunk</a:t>
                      </a:r>
                    </a:p>
                  </a:txBody>
                  <a:tcPr/>
                </a:tc>
                <a:tc>
                  <a:txBody>
                    <a:bodyPr/>
                    <a:lstStyle/>
                    <a:p>
                      <a:r>
                        <a:rPr lang="en-GB" dirty="0"/>
                        <a:t>Musculo skeletal structures of the abdomen</a:t>
                      </a:r>
                    </a:p>
                  </a:txBody>
                  <a:tcPr/>
                </a:tc>
                <a:tc>
                  <a:txBody>
                    <a:bodyPr/>
                    <a:lstStyle/>
                    <a:p>
                      <a:r>
                        <a:rPr lang="en-GB" dirty="0"/>
                        <a:t>Upper parts of the bony pelvis</a:t>
                      </a:r>
                    </a:p>
                  </a:txBody>
                  <a:tcPr/>
                </a:tc>
                <a:tc>
                  <a:txBody>
                    <a:bodyPr/>
                    <a:lstStyle/>
                    <a:p>
                      <a:r>
                        <a:rPr lang="en-GB" dirty="0"/>
                        <a:t>5.22</a:t>
                      </a:r>
                    </a:p>
                  </a:txBody>
                  <a:tcPr/>
                </a:tc>
                <a:extLst>
                  <a:ext uri="{0D108BD9-81ED-4DB2-BD59-A6C34878D82A}">
                    <a16:rowId xmlns:a16="http://schemas.microsoft.com/office/drawing/2014/main" val="3075836671"/>
                  </a:ext>
                </a:extLst>
              </a:tr>
            </a:tbl>
          </a:graphicData>
        </a:graphic>
      </p:graphicFrame>
      <p:sp>
        <p:nvSpPr>
          <p:cNvPr id="18" name="TextBox 17">
            <a:extLst>
              <a:ext uri="{FF2B5EF4-FFF2-40B4-BE49-F238E27FC236}">
                <a16:creationId xmlns:a16="http://schemas.microsoft.com/office/drawing/2014/main" id="{499D9B3E-AAA3-E100-CBA7-EB03E3117F15}"/>
              </a:ext>
            </a:extLst>
          </p:cNvPr>
          <p:cNvSpPr txBox="1"/>
          <p:nvPr/>
        </p:nvSpPr>
        <p:spPr>
          <a:xfrm>
            <a:off x="0" y="4755454"/>
            <a:ext cx="11790392" cy="430887"/>
          </a:xfrm>
          <a:prstGeom prst="rect">
            <a:avLst/>
          </a:prstGeom>
          <a:noFill/>
        </p:spPr>
        <p:txBody>
          <a:bodyPr wrap="square">
            <a:spAutoFit/>
          </a:bodyPr>
          <a:lstStyle/>
          <a:p>
            <a:pPr algn="l"/>
            <a:r>
              <a:rPr lang="en-GB" sz="1200" b="1" i="0" dirty="0">
                <a:solidFill>
                  <a:srgbClr val="FF7C00"/>
                </a:solidFill>
                <a:effectLst/>
                <a:highlight>
                  <a:srgbClr val="FFFFFF"/>
                </a:highlight>
                <a:latin typeface="Arial" panose="020B0604020202020204" pitchFamily="34" charset="0"/>
              </a:rPr>
              <a:t>Anatomy Tutorial</a:t>
            </a:r>
            <a:endParaRPr lang="en-GB" sz="1200" b="0" i="0" dirty="0">
              <a:solidFill>
                <a:srgbClr val="000000"/>
              </a:solidFill>
              <a:effectLst/>
              <a:highlight>
                <a:srgbClr val="FFFFFF"/>
              </a:highlight>
              <a:latin typeface="Arial" panose="020B0604020202020204" pitchFamily="34" charset="0"/>
            </a:endParaRPr>
          </a:p>
          <a:p>
            <a:pPr algn="l"/>
            <a:r>
              <a:rPr lang="en-GB" sz="1000" b="0" i="0" dirty="0">
                <a:solidFill>
                  <a:srgbClr val="000000"/>
                </a:solidFill>
                <a:effectLst/>
                <a:highlight>
                  <a:srgbClr val="FFFFFF"/>
                </a:highlight>
                <a:latin typeface="Arial" panose="020B0604020202020204" pitchFamily="34" charset="0"/>
              </a:rPr>
              <a:t>This interactive session will allow you utilise what you have learnt in an interactive way. The session will be led by your anatomy demonstrator who will answer any queries and clarify any misconceptions.</a:t>
            </a:r>
          </a:p>
        </p:txBody>
      </p:sp>
      <p:sp>
        <p:nvSpPr>
          <p:cNvPr id="20" name="TextBox 19">
            <a:extLst>
              <a:ext uri="{FF2B5EF4-FFF2-40B4-BE49-F238E27FC236}">
                <a16:creationId xmlns:a16="http://schemas.microsoft.com/office/drawing/2014/main" id="{BD1BE831-4D18-E913-DAA2-C40F6ADD4351}"/>
              </a:ext>
            </a:extLst>
          </p:cNvPr>
          <p:cNvSpPr txBox="1"/>
          <p:nvPr/>
        </p:nvSpPr>
        <p:spPr>
          <a:xfrm>
            <a:off x="41414" y="5258588"/>
            <a:ext cx="12014601" cy="430887"/>
          </a:xfrm>
          <a:prstGeom prst="rect">
            <a:avLst/>
          </a:prstGeom>
          <a:noFill/>
        </p:spPr>
        <p:txBody>
          <a:bodyPr wrap="square">
            <a:spAutoFit/>
          </a:bodyPr>
          <a:lstStyle/>
          <a:p>
            <a:pPr algn="l"/>
            <a:r>
              <a:rPr lang="en-GB" sz="1200" b="1" i="0" dirty="0">
                <a:solidFill>
                  <a:srgbClr val="006600"/>
                </a:solidFill>
                <a:effectLst/>
                <a:highlight>
                  <a:srgbClr val="FFFFFF"/>
                </a:highlight>
                <a:latin typeface="Arial" panose="020B0604020202020204" pitchFamily="34" charset="0"/>
              </a:rPr>
              <a:t>Dissecting room session</a:t>
            </a:r>
            <a:endParaRPr lang="en-GB" sz="1200" b="0" i="0" dirty="0">
              <a:solidFill>
                <a:srgbClr val="000000"/>
              </a:solidFill>
              <a:effectLst/>
              <a:highlight>
                <a:srgbClr val="FFFFFF"/>
              </a:highlight>
              <a:latin typeface="Arial" panose="020B0604020202020204" pitchFamily="34" charset="0"/>
            </a:endParaRPr>
          </a:p>
          <a:p>
            <a:pPr algn="l"/>
            <a:r>
              <a:rPr lang="en-GB" sz="1000" b="0" i="0" dirty="0">
                <a:solidFill>
                  <a:srgbClr val="000000"/>
                </a:solidFill>
                <a:effectLst/>
                <a:highlight>
                  <a:srgbClr val="FFFFFF"/>
                </a:highlight>
                <a:latin typeface="Arial" panose="020B0604020202020204" pitchFamily="34" charset="0"/>
              </a:rPr>
              <a:t>In the dissecting room you will examine the specimens and models of the female pelvis and the bony pelvis. Use this time to reinforce your understanding of the topic.</a:t>
            </a:r>
          </a:p>
        </p:txBody>
      </p:sp>
      <p:sp>
        <p:nvSpPr>
          <p:cNvPr id="22" name="TextBox 21">
            <a:extLst>
              <a:ext uri="{FF2B5EF4-FFF2-40B4-BE49-F238E27FC236}">
                <a16:creationId xmlns:a16="http://schemas.microsoft.com/office/drawing/2014/main" id="{78091B4B-8641-47E5-0836-5A87607F3F4A}"/>
              </a:ext>
            </a:extLst>
          </p:cNvPr>
          <p:cNvSpPr txBox="1"/>
          <p:nvPr/>
        </p:nvSpPr>
        <p:spPr>
          <a:xfrm>
            <a:off x="0" y="6147664"/>
            <a:ext cx="6111380" cy="738664"/>
          </a:xfrm>
          <a:prstGeom prst="rect">
            <a:avLst/>
          </a:prstGeom>
          <a:noFill/>
        </p:spPr>
        <p:txBody>
          <a:bodyPr wrap="square">
            <a:spAutoFit/>
          </a:bodyPr>
          <a:lstStyle/>
          <a:p>
            <a:r>
              <a:rPr lang="en-GB" sz="1200" b="1" i="0" dirty="0">
                <a:solidFill>
                  <a:srgbClr val="FF00FF"/>
                </a:solidFill>
                <a:effectLst/>
                <a:highlight>
                  <a:srgbClr val="FFFFFF"/>
                </a:highlight>
                <a:latin typeface="Arial" panose="020B0604020202020204" pitchFamily="34" charset="0"/>
              </a:rPr>
              <a:t>Histology</a:t>
            </a:r>
          </a:p>
          <a:p>
            <a:pPr algn="l"/>
            <a:r>
              <a:rPr lang="en-GB" sz="1000" b="0" i="0" dirty="0">
                <a:solidFill>
                  <a:srgbClr val="000000"/>
                </a:solidFill>
                <a:effectLst/>
                <a:highlight>
                  <a:srgbClr val="FFFFFF"/>
                </a:highlight>
                <a:latin typeface="Arial" panose="020B0604020202020204" pitchFamily="34" charset="0"/>
              </a:rPr>
              <a:t>Reinforce what you learnt in the lecture by examining the following slides</a:t>
            </a:r>
          </a:p>
          <a:p>
            <a:pPr algn="l">
              <a:buFont typeface="Arial" panose="020B0604020202020204" pitchFamily="34" charset="0"/>
              <a:buChar char="•"/>
            </a:pPr>
            <a:r>
              <a:rPr lang="en-GB" sz="1000" b="0" i="0" dirty="0">
                <a:solidFill>
                  <a:srgbClr val="000000"/>
                </a:solidFill>
                <a:effectLst/>
                <a:highlight>
                  <a:srgbClr val="FFFFFF"/>
                </a:highlight>
                <a:latin typeface="Arial" panose="020B0604020202020204" pitchFamily="34" charset="0"/>
              </a:rPr>
              <a:t>Pre-adolescent ovary RF10</a:t>
            </a:r>
          </a:p>
          <a:p>
            <a:pPr algn="l">
              <a:buFont typeface="Arial" panose="020B0604020202020204" pitchFamily="34" charset="0"/>
              <a:buChar char="•"/>
            </a:pPr>
            <a:r>
              <a:rPr lang="en-GB" sz="1000" b="0" i="0" dirty="0">
                <a:solidFill>
                  <a:srgbClr val="000000"/>
                </a:solidFill>
                <a:effectLst/>
                <a:highlight>
                  <a:srgbClr val="FFFFFF"/>
                </a:highlight>
                <a:latin typeface="Arial" panose="020B0604020202020204" pitchFamily="34" charset="0"/>
              </a:rPr>
              <a:t>Ovary RF5</a:t>
            </a:r>
          </a:p>
        </p:txBody>
      </p:sp>
      <p:sp>
        <p:nvSpPr>
          <p:cNvPr id="24" name="TextBox 23">
            <a:extLst>
              <a:ext uri="{FF2B5EF4-FFF2-40B4-BE49-F238E27FC236}">
                <a16:creationId xmlns:a16="http://schemas.microsoft.com/office/drawing/2014/main" id="{E805616E-EECC-0278-B1C5-65E43E0B844F}"/>
              </a:ext>
            </a:extLst>
          </p:cNvPr>
          <p:cNvSpPr txBox="1"/>
          <p:nvPr/>
        </p:nvSpPr>
        <p:spPr>
          <a:xfrm>
            <a:off x="16246" y="5699001"/>
            <a:ext cx="12109172" cy="400110"/>
          </a:xfrm>
          <a:prstGeom prst="rect">
            <a:avLst/>
          </a:prstGeom>
          <a:noFill/>
        </p:spPr>
        <p:txBody>
          <a:bodyPr wrap="square">
            <a:spAutoFit/>
          </a:bodyPr>
          <a:lstStyle/>
          <a:p>
            <a:pPr algn="l"/>
            <a:r>
              <a:rPr lang="en-GB" sz="1000" b="1" i="0" dirty="0">
                <a:solidFill>
                  <a:srgbClr val="8000FF"/>
                </a:solidFill>
                <a:effectLst/>
                <a:highlight>
                  <a:srgbClr val="FFFFFF"/>
                </a:highlight>
                <a:latin typeface="Arial" panose="020B0604020202020204" pitchFamily="34" charset="0"/>
              </a:rPr>
              <a:t>Virtual Resource Area</a:t>
            </a:r>
            <a:endParaRPr lang="en-GB" sz="1000" b="0" i="0" dirty="0">
              <a:solidFill>
                <a:srgbClr val="000000"/>
              </a:solidFill>
              <a:effectLst/>
              <a:highlight>
                <a:srgbClr val="FFFFFF"/>
              </a:highlight>
              <a:latin typeface="Arial" panose="020B0604020202020204" pitchFamily="34" charset="0"/>
            </a:endParaRPr>
          </a:p>
          <a:p>
            <a:pPr algn="l"/>
            <a:r>
              <a:rPr lang="en-GB" sz="1000" b="0" i="0" dirty="0">
                <a:solidFill>
                  <a:srgbClr val="000000"/>
                </a:solidFill>
                <a:effectLst/>
                <a:highlight>
                  <a:srgbClr val="FFFFFF"/>
                </a:highlight>
                <a:latin typeface="Arial" panose="020B0604020202020204" pitchFamily="34" charset="0"/>
              </a:rPr>
              <a:t>This week’s virtual resource area will test your understanding of the bony pelvis and the female organs of reproduction</a:t>
            </a:r>
          </a:p>
        </p:txBody>
      </p:sp>
    </p:spTree>
    <p:extLst>
      <p:ext uri="{BB962C8B-B14F-4D97-AF65-F5344CB8AC3E}">
        <p14:creationId xmlns:p14="http://schemas.microsoft.com/office/powerpoint/2010/main" val="46867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BC06-AAFE-829A-3CB8-D04EE46EBEC4}"/>
              </a:ext>
            </a:extLst>
          </p:cNvPr>
          <p:cNvSpPr>
            <a:spLocks noGrp="1"/>
          </p:cNvSpPr>
          <p:nvPr>
            <p:ph type="title"/>
          </p:nvPr>
        </p:nvSpPr>
        <p:spPr/>
        <p:txBody>
          <a:bodyPr/>
          <a:lstStyle/>
          <a:p>
            <a:pPr algn="ctr"/>
            <a:r>
              <a:rPr lang="en-GB" dirty="0"/>
              <a:t>Tutorials</a:t>
            </a:r>
          </a:p>
        </p:txBody>
      </p:sp>
      <p:sp>
        <p:nvSpPr>
          <p:cNvPr id="4" name="Content Placeholder 3">
            <a:extLst>
              <a:ext uri="{FF2B5EF4-FFF2-40B4-BE49-F238E27FC236}">
                <a16:creationId xmlns:a16="http://schemas.microsoft.com/office/drawing/2014/main" id="{31C0A02D-905F-C297-581C-885DFBC68E9D}"/>
              </a:ext>
            </a:extLst>
          </p:cNvPr>
          <p:cNvSpPr>
            <a:spLocks noGrp="1"/>
          </p:cNvSpPr>
          <p:nvPr>
            <p:ph idx="1"/>
          </p:nvPr>
        </p:nvSpPr>
        <p:spPr>
          <a:xfrm>
            <a:off x="352338" y="2081939"/>
            <a:ext cx="11487324" cy="4351338"/>
          </a:xfrm>
        </p:spPr>
        <p:txBody>
          <a:bodyPr>
            <a:normAutofit/>
          </a:bodyPr>
          <a:lstStyle/>
          <a:p>
            <a:r>
              <a:rPr lang="en-GB" dirty="0"/>
              <a:t>Interactive sessions – do the recommended reading before the session</a:t>
            </a:r>
          </a:p>
          <a:p>
            <a:r>
              <a:rPr lang="en-GB" dirty="0"/>
              <a:t>Each week you will carry out 2-3 activities based on the content of the week</a:t>
            </a:r>
          </a:p>
          <a:p>
            <a:r>
              <a:rPr lang="en-GB" dirty="0"/>
              <a:t>Designed for</a:t>
            </a:r>
            <a:r>
              <a:rPr lang="en-GB" dirty="0">
                <a:solidFill>
                  <a:srgbClr val="00B050"/>
                </a:solidFill>
              </a:rPr>
              <a:t> you </a:t>
            </a:r>
            <a:r>
              <a:rPr lang="en-GB" dirty="0"/>
              <a:t>to appreciate how much you understand and to identify where you are having  difficulties</a:t>
            </a:r>
          </a:p>
          <a:p>
            <a:r>
              <a:rPr lang="en-GB" dirty="0"/>
              <a:t>You are not being tested, this is an opportunity to apply your knowledge and reinforce your understanding</a:t>
            </a:r>
          </a:p>
          <a:p>
            <a:r>
              <a:rPr lang="en-GB" dirty="0"/>
              <a:t>The sessions should be fun and enjoyable whilst aiding your learning</a:t>
            </a:r>
          </a:p>
          <a:p>
            <a:r>
              <a:rPr lang="en-GB" dirty="0"/>
              <a:t>Tutor present to provide support, address misconceptions, explain difficult concepts</a:t>
            </a:r>
          </a:p>
          <a:p>
            <a:endParaRPr lang="en-GB" dirty="0"/>
          </a:p>
          <a:p>
            <a:endParaRPr lang="en-GB" dirty="0"/>
          </a:p>
        </p:txBody>
      </p:sp>
      <p:pic>
        <p:nvPicPr>
          <p:cNvPr id="3" name="Picture 8" descr="University logo | University brand | StaffNet | The ...">
            <a:extLst>
              <a:ext uri="{FF2B5EF4-FFF2-40B4-BE49-F238E27FC236}">
                <a16:creationId xmlns:a16="http://schemas.microsoft.com/office/drawing/2014/main" id="{0BB9749D-B0BF-BA19-1AB7-55B666E3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ree vector graphic: Classroom, Cooperative Learning - Free Image on ...">
            <a:extLst>
              <a:ext uri="{FF2B5EF4-FFF2-40B4-BE49-F238E27FC236}">
                <a16:creationId xmlns:a16="http://schemas.microsoft.com/office/drawing/2014/main" id="{A326D4E9-332B-2E9D-D51B-1DFEB445C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8876" y="218146"/>
            <a:ext cx="2236651" cy="1668168"/>
          </a:xfrm>
          <a:prstGeom prst="rect">
            <a:avLst/>
          </a:prstGeom>
        </p:spPr>
      </p:pic>
    </p:spTree>
    <p:extLst>
      <p:ext uri="{BB962C8B-B14F-4D97-AF65-F5344CB8AC3E}">
        <p14:creationId xmlns:p14="http://schemas.microsoft.com/office/powerpoint/2010/main" val="91235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BC06-AAFE-829A-3CB8-D04EE46EBEC4}"/>
              </a:ext>
            </a:extLst>
          </p:cNvPr>
          <p:cNvSpPr>
            <a:spLocks noGrp="1"/>
          </p:cNvSpPr>
          <p:nvPr>
            <p:ph type="title"/>
          </p:nvPr>
        </p:nvSpPr>
        <p:spPr>
          <a:xfrm>
            <a:off x="838200" y="31690"/>
            <a:ext cx="10515600" cy="891624"/>
          </a:xfrm>
        </p:spPr>
        <p:txBody>
          <a:bodyPr/>
          <a:lstStyle/>
          <a:p>
            <a:pPr algn="ctr"/>
            <a:r>
              <a:rPr lang="en-GB" dirty="0"/>
              <a:t>Dissecting room sessions</a:t>
            </a:r>
          </a:p>
        </p:txBody>
      </p:sp>
      <p:pic>
        <p:nvPicPr>
          <p:cNvPr id="3" name="Picture 8" descr="University logo | University brand | StaffNet | The ...">
            <a:extLst>
              <a:ext uri="{FF2B5EF4-FFF2-40B4-BE49-F238E27FC236}">
                <a16:creationId xmlns:a16="http://schemas.microsoft.com/office/drawing/2014/main" id="{0BB9749D-B0BF-BA19-1AB7-55B666E3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F9A861E-992B-F61C-388F-4E1595B380A4}"/>
              </a:ext>
            </a:extLst>
          </p:cNvPr>
          <p:cNvSpPr txBox="1"/>
          <p:nvPr/>
        </p:nvSpPr>
        <p:spPr>
          <a:xfrm>
            <a:off x="184557" y="813889"/>
            <a:ext cx="11333527" cy="1107996"/>
          </a:xfrm>
          <a:prstGeom prst="rect">
            <a:avLst/>
          </a:prstGeom>
          <a:noFill/>
        </p:spPr>
        <p:txBody>
          <a:bodyPr wrap="square" rtlCol="0">
            <a:spAutoFit/>
          </a:bodyPr>
          <a:lstStyle/>
          <a:p>
            <a:pPr marL="285750" indent="-285750">
              <a:buFont typeface="Arial" panose="020B0604020202020204" pitchFamily="34" charset="0"/>
              <a:buChar char="•"/>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Examine prosections, bones, models and images in 3D to gain a greater understanding of their  structure</a:t>
            </a:r>
          </a:p>
          <a:p>
            <a:endParaRPr lang="en-GB" dirty="0"/>
          </a:p>
        </p:txBody>
      </p:sp>
      <p:sp>
        <p:nvSpPr>
          <p:cNvPr id="6" name="TextBox 5">
            <a:extLst>
              <a:ext uri="{FF2B5EF4-FFF2-40B4-BE49-F238E27FC236}">
                <a16:creationId xmlns:a16="http://schemas.microsoft.com/office/drawing/2014/main" id="{F2D63133-A6FC-D93F-A01D-7C757614D88C}"/>
              </a:ext>
            </a:extLst>
          </p:cNvPr>
          <p:cNvSpPr txBox="1"/>
          <p:nvPr/>
        </p:nvSpPr>
        <p:spPr>
          <a:xfrm>
            <a:off x="251668" y="5356757"/>
            <a:ext cx="11333527" cy="1200329"/>
          </a:xfrm>
          <a:prstGeom prst="rect">
            <a:avLst/>
          </a:prstGeom>
          <a:noFill/>
        </p:spPr>
        <p:txBody>
          <a:bodyPr wrap="square">
            <a:spAutoFit/>
          </a:bodyPr>
          <a:lstStyle/>
          <a:p>
            <a:pPr marL="285750" indent="-285750">
              <a:buFont typeface="Arial" panose="020B0604020202020204" pitchFamily="34" charset="0"/>
              <a:buChar char="•"/>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Carry out dissection of the upper limb </a:t>
            </a:r>
          </a:p>
          <a:p>
            <a:pPr marL="285750" indent="-285750">
              <a:buFont typeface="Arial" panose="020B0604020202020204" pitchFamily="34" charset="0"/>
              <a:buChar char="•"/>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iPad directions will direct and give guidance on what to look for </a:t>
            </a:r>
          </a:p>
          <a:p>
            <a:pPr marL="285750" indent="-285750">
              <a:buFont typeface="Arial" panose="020B0604020202020204" pitchFamily="34" charset="0"/>
              <a:buChar char="•"/>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Tutor present to help you, answer your questions and go over difficult concepts</a:t>
            </a:r>
          </a:p>
        </p:txBody>
      </p:sp>
      <p:pic>
        <p:nvPicPr>
          <p:cNvPr id="19" name="Picture 18" descr="A diagram of the muscles of the forearm&#10;&#10;Description automatically generated">
            <a:extLst>
              <a:ext uri="{FF2B5EF4-FFF2-40B4-BE49-F238E27FC236}">
                <a16:creationId xmlns:a16="http://schemas.microsoft.com/office/drawing/2014/main" id="{7883DEB8-05E6-BF88-EA78-D5123C1AD111}"/>
              </a:ext>
            </a:extLst>
          </p:cNvPr>
          <p:cNvPicPr>
            <a:picLocks noChangeAspect="1"/>
          </p:cNvPicPr>
          <p:nvPr/>
        </p:nvPicPr>
        <p:blipFill rotWithShape="1">
          <a:blip r:embed="rId3">
            <a:extLst>
              <a:ext uri="{28A0092B-C50C-407E-A947-70E740481C1C}">
                <a14:useLocalDpi xmlns:a14="http://schemas.microsoft.com/office/drawing/2010/main" val="0"/>
              </a:ext>
            </a:extLst>
          </a:blip>
          <a:srcRect r="64208"/>
          <a:stretch/>
        </p:blipFill>
        <p:spPr>
          <a:xfrm rot="10800000">
            <a:off x="1124271" y="1868866"/>
            <a:ext cx="887099" cy="3290022"/>
          </a:xfrm>
          <a:prstGeom prst="rect">
            <a:avLst/>
          </a:prstGeom>
        </p:spPr>
      </p:pic>
      <p:pic>
        <p:nvPicPr>
          <p:cNvPr id="2052" name="Picture 4">
            <a:extLst>
              <a:ext uri="{FF2B5EF4-FFF2-40B4-BE49-F238E27FC236}">
                <a16:creationId xmlns:a16="http://schemas.microsoft.com/office/drawing/2014/main" id="{3FE5F441-3E77-1BCE-EB1E-498D744AC2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0416" y="1731793"/>
            <a:ext cx="1070046" cy="34678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monstration Model of the Arm Muscles - 10 Parts">
            <a:extLst>
              <a:ext uri="{FF2B5EF4-FFF2-40B4-BE49-F238E27FC236}">
                <a16:creationId xmlns:a16="http://schemas.microsoft.com/office/drawing/2014/main" id="{24E8EE41-8544-715F-1F42-E02A16CDDE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1278" y="1625903"/>
            <a:ext cx="1786854" cy="35737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bone with labels and names&#10;&#10;Description automatically generated with medium confidence">
            <a:extLst>
              <a:ext uri="{FF2B5EF4-FFF2-40B4-BE49-F238E27FC236}">
                <a16:creationId xmlns:a16="http://schemas.microsoft.com/office/drawing/2014/main" id="{94E11535-E185-D355-8737-30F005ECE1BF}"/>
              </a:ext>
            </a:extLst>
          </p:cNvPr>
          <p:cNvPicPr>
            <a:picLocks noChangeAspect="1"/>
          </p:cNvPicPr>
          <p:nvPr/>
        </p:nvPicPr>
        <p:blipFill rotWithShape="1">
          <a:blip r:embed="rId6">
            <a:extLst>
              <a:ext uri="{28A0092B-C50C-407E-A947-70E740481C1C}">
                <a14:useLocalDpi xmlns:a14="http://schemas.microsoft.com/office/drawing/2010/main" val="0"/>
              </a:ext>
            </a:extLst>
          </a:blip>
          <a:srcRect l="5299" r="69869"/>
          <a:stretch/>
        </p:blipFill>
        <p:spPr>
          <a:xfrm>
            <a:off x="3411772" y="1685077"/>
            <a:ext cx="949104" cy="3657600"/>
          </a:xfrm>
          <a:prstGeom prst="rect">
            <a:avLst/>
          </a:prstGeom>
        </p:spPr>
      </p:pic>
    </p:spTree>
    <p:extLst>
      <p:ext uri="{BB962C8B-B14F-4D97-AF65-F5344CB8AC3E}">
        <p14:creationId xmlns:p14="http://schemas.microsoft.com/office/powerpoint/2010/main" val="19208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BC06-AAFE-829A-3CB8-D04EE46EBEC4}"/>
              </a:ext>
            </a:extLst>
          </p:cNvPr>
          <p:cNvSpPr>
            <a:spLocks noGrp="1"/>
          </p:cNvSpPr>
          <p:nvPr>
            <p:ph type="title"/>
          </p:nvPr>
        </p:nvSpPr>
        <p:spPr>
          <a:xfrm>
            <a:off x="771089" y="1"/>
            <a:ext cx="10515600" cy="1025236"/>
          </a:xfrm>
        </p:spPr>
        <p:txBody>
          <a:bodyPr/>
          <a:lstStyle/>
          <a:p>
            <a:pPr algn="ctr"/>
            <a:r>
              <a:rPr lang="en-GB" dirty="0"/>
              <a:t>Virtual resource area</a:t>
            </a:r>
          </a:p>
        </p:txBody>
      </p:sp>
      <p:pic>
        <p:nvPicPr>
          <p:cNvPr id="3" name="Picture 8" descr="University logo | University brand | StaffNet | The ...">
            <a:extLst>
              <a:ext uri="{FF2B5EF4-FFF2-40B4-BE49-F238E27FC236}">
                <a16:creationId xmlns:a16="http://schemas.microsoft.com/office/drawing/2014/main" id="{0BB9749D-B0BF-BA19-1AB7-55B666E3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C9E5846-85B8-F6E6-9AE2-BD4A7795B58C}"/>
              </a:ext>
            </a:extLst>
          </p:cNvPr>
          <p:cNvSpPr txBox="1"/>
          <p:nvPr/>
        </p:nvSpPr>
        <p:spPr>
          <a:xfrm>
            <a:off x="489527" y="1025236"/>
            <a:ext cx="9107055" cy="461665"/>
          </a:xfrm>
          <a:prstGeom prst="rect">
            <a:avLst/>
          </a:prstGeom>
          <a:noFill/>
        </p:spPr>
        <p:txBody>
          <a:bodyPr wrap="square" rtlCol="0">
            <a:spAutoFit/>
          </a:bodyPr>
          <a:lstStyle/>
          <a:p>
            <a:r>
              <a:rPr lang="en-GB" sz="2400" dirty="0"/>
              <a:t>Series of images with questions related to current topic</a:t>
            </a:r>
          </a:p>
        </p:txBody>
      </p:sp>
      <p:sp>
        <p:nvSpPr>
          <p:cNvPr id="8" name="TextBox 7">
            <a:extLst>
              <a:ext uri="{FF2B5EF4-FFF2-40B4-BE49-F238E27FC236}">
                <a16:creationId xmlns:a16="http://schemas.microsoft.com/office/drawing/2014/main" id="{5BC923B6-7644-80C2-A210-F2D37881B853}"/>
              </a:ext>
            </a:extLst>
          </p:cNvPr>
          <p:cNvSpPr txBox="1"/>
          <p:nvPr/>
        </p:nvSpPr>
        <p:spPr>
          <a:xfrm>
            <a:off x="231503" y="6309795"/>
            <a:ext cx="10907998" cy="461665"/>
          </a:xfrm>
          <a:prstGeom prst="rect">
            <a:avLst/>
          </a:prstGeom>
          <a:noFill/>
        </p:spPr>
        <p:txBody>
          <a:bodyPr wrap="square" rtlCol="0">
            <a:spAutoFit/>
          </a:bodyPr>
          <a:lstStyle/>
          <a:p>
            <a:r>
              <a:rPr lang="en-GB" sz="2400" dirty="0"/>
              <a:t>Use any time during the week to check understanding</a:t>
            </a:r>
          </a:p>
        </p:txBody>
      </p:sp>
      <p:grpSp>
        <p:nvGrpSpPr>
          <p:cNvPr id="10" name="Group 9">
            <a:extLst>
              <a:ext uri="{FF2B5EF4-FFF2-40B4-BE49-F238E27FC236}">
                <a16:creationId xmlns:a16="http://schemas.microsoft.com/office/drawing/2014/main" id="{BE6F265D-E464-A0B5-6EA8-A8FDBC9E7C9D}"/>
              </a:ext>
            </a:extLst>
          </p:cNvPr>
          <p:cNvGrpSpPr/>
          <p:nvPr/>
        </p:nvGrpSpPr>
        <p:grpSpPr>
          <a:xfrm>
            <a:off x="2447636" y="1610307"/>
            <a:ext cx="6160655" cy="4423811"/>
            <a:chOff x="2447636" y="1610307"/>
            <a:chExt cx="6160655" cy="4423811"/>
          </a:xfrm>
        </p:grpSpPr>
        <p:pic>
          <p:nvPicPr>
            <p:cNvPr id="6" name="Picture 5" descr="A diagram of the female pelvis&#10;&#10;Description automatically generated">
              <a:extLst>
                <a:ext uri="{FF2B5EF4-FFF2-40B4-BE49-F238E27FC236}">
                  <a16:creationId xmlns:a16="http://schemas.microsoft.com/office/drawing/2014/main" id="{A1150BE4-3889-8388-51D3-C6B317F19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860" y="1610307"/>
              <a:ext cx="5772396" cy="4300405"/>
            </a:xfrm>
            <a:prstGeom prst="rect">
              <a:avLst/>
            </a:prstGeom>
          </p:spPr>
        </p:pic>
        <p:sp>
          <p:nvSpPr>
            <p:cNvPr id="9" name="TextBox 8">
              <a:extLst>
                <a:ext uri="{FF2B5EF4-FFF2-40B4-BE49-F238E27FC236}">
                  <a16:creationId xmlns:a16="http://schemas.microsoft.com/office/drawing/2014/main" id="{C3DBEFA9-7180-A825-E451-658B4BC4BA86}"/>
                </a:ext>
              </a:extLst>
            </p:cNvPr>
            <p:cNvSpPr txBox="1"/>
            <p:nvPr/>
          </p:nvSpPr>
          <p:spPr>
            <a:xfrm>
              <a:off x="2447636" y="1690255"/>
              <a:ext cx="6160655" cy="4343863"/>
            </a:xfrm>
            <a:prstGeom prst="rect">
              <a:avLst/>
            </a:prstGeom>
            <a:noFill/>
            <a:ln>
              <a:solidFill>
                <a:schemeClr val="tx1"/>
              </a:solidFill>
            </a:ln>
          </p:spPr>
          <p:txBody>
            <a:bodyPr wrap="square" rtlCol="0">
              <a:spAutoFit/>
            </a:bodyPr>
            <a:lstStyle/>
            <a:p>
              <a:endParaRPr lang="en-GB" dirty="0"/>
            </a:p>
          </p:txBody>
        </p:sp>
      </p:grpSp>
    </p:spTree>
    <p:extLst>
      <p:ext uri="{BB962C8B-B14F-4D97-AF65-F5344CB8AC3E}">
        <p14:creationId xmlns:p14="http://schemas.microsoft.com/office/powerpoint/2010/main" val="318947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BC06-AAFE-829A-3CB8-D04EE46EBEC4}"/>
              </a:ext>
            </a:extLst>
          </p:cNvPr>
          <p:cNvSpPr>
            <a:spLocks noGrp="1"/>
          </p:cNvSpPr>
          <p:nvPr>
            <p:ph type="title"/>
          </p:nvPr>
        </p:nvSpPr>
        <p:spPr>
          <a:xfrm>
            <a:off x="1041400" y="16107"/>
            <a:ext cx="10515600" cy="1325563"/>
          </a:xfrm>
        </p:spPr>
        <p:txBody>
          <a:bodyPr/>
          <a:lstStyle/>
          <a:p>
            <a:pPr algn="ctr"/>
            <a:r>
              <a:rPr lang="en-GB" dirty="0"/>
              <a:t>Wrap-up resource</a:t>
            </a:r>
          </a:p>
        </p:txBody>
      </p:sp>
      <p:sp>
        <p:nvSpPr>
          <p:cNvPr id="6" name="Content Placeholder 5">
            <a:extLst>
              <a:ext uri="{FF2B5EF4-FFF2-40B4-BE49-F238E27FC236}">
                <a16:creationId xmlns:a16="http://schemas.microsoft.com/office/drawing/2014/main" id="{A5D48E13-CB36-6390-FDA7-821A0CDC2ED8}"/>
              </a:ext>
            </a:extLst>
          </p:cNvPr>
          <p:cNvSpPr>
            <a:spLocks noGrp="1"/>
          </p:cNvSpPr>
          <p:nvPr>
            <p:ph idx="1"/>
          </p:nvPr>
        </p:nvSpPr>
        <p:spPr>
          <a:xfrm>
            <a:off x="379940" y="911226"/>
            <a:ext cx="11812060" cy="472678"/>
          </a:xfrm>
        </p:spPr>
        <p:txBody>
          <a:bodyPr>
            <a:normAutofit lnSpcReduction="10000"/>
          </a:bodyPr>
          <a:lstStyle/>
          <a:p>
            <a:r>
              <a:rPr lang="en-GB" dirty="0"/>
              <a:t>Available at the end of the week (Friday)</a:t>
            </a:r>
          </a:p>
        </p:txBody>
      </p:sp>
      <p:pic>
        <p:nvPicPr>
          <p:cNvPr id="3" name="Picture 8" descr="University logo | University brand | StaffNet | The ...">
            <a:extLst>
              <a:ext uri="{FF2B5EF4-FFF2-40B4-BE49-F238E27FC236}">
                <a16:creationId xmlns:a16="http://schemas.microsoft.com/office/drawing/2014/main" id="{0BB9749D-B0BF-BA19-1AB7-55B666E3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E987EB2-EEE4-A995-4DB7-250AAC00EDF8}"/>
              </a:ext>
            </a:extLst>
          </p:cNvPr>
          <p:cNvPicPr>
            <a:picLocks noChangeAspect="1"/>
          </p:cNvPicPr>
          <p:nvPr/>
        </p:nvPicPr>
        <p:blipFill rotWithShape="1">
          <a:blip r:embed="rId3"/>
          <a:srcRect l="40184"/>
          <a:stretch/>
        </p:blipFill>
        <p:spPr>
          <a:xfrm>
            <a:off x="2433060" y="1452448"/>
            <a:ext cx="6413765" cy="3618810"/>
          </a:xfrm>
          <a:prstGeom prst="rect">
            <a:avLst/>
          </a:prstGeom>
        </p:spPr>
      </p:pic>
      <p:sp>
        <p:nvSpPr>
          <p:cNvPr id="8" name="TextBox 7">
            <a:extLst>
              <a:ext uri="{FF2B5EF4-FFF2-40B4-BE49-F238E27FC236}">
                <a16:creationId xmlns:a16="http://schemas.microsoft.com/office/drawing/2014/main" id="{3B09E910-5C43-CC34-0532-0E846AD34941}"/>
              </a:ext>
            </a:extLst>
          </p:cNvPr>
          <p:cNvSpPr txBox="1"/>
          <p:nvPr/>
        </p:nvSpPr>
        <p:spPr>
          <a:xfrm>
            <a:off x="379940" y="5405552"/>
            <a:ext cx="11549544" cy="1384995"/>
          </a:xfrm>
          <a:prstGeom prst="rect">
            <a:avLst/>
          </a:prstGeom>
          <a:noFill/>
        </p:spPr>
        <p:txBody>
          <a:bodyPr wrap="square">
            <a:spAutoFit/>
          </a:bodyPr>
          <a:lstStyle/>
          <a:p>
            <a:pPr marL="457200" indent="-457200">
              <a:buFont typeface="Arial" panose="020B0604020202020204" pitchFamily="34" charset="0"/>
              <a:buChar char="•"/>
            </a:pPr>
            <a:r>
              <a:rPr lang="en-GB" sz="2800" dirty="0"/>
              <a:t>Series of online activities which allow you to check your understanding and identify areas that require further study</a:t>
            </a:r>
          </a:p>
          <a:p>
            <a:pPr marL="457200" indent="-457200">
              <a:buFont typeface="Arial" panose="020B0604020202020204" pitchFamily="34" charset="0"/>
              <a:buChar char="•"/>
            </a:pPr>
            <a:r>
              <a:rPr lang="en-GB" sz="2800" dirty="0"/>
              <a:t>You will see a mark, but these will not be seen by anyone else</a:t>
            </a:r>
          </a:p>
        </p:txBody>
      </p:sp>
    </p:spTree>
    <p:extLst>
      <p:ext uri="{BB962C8B-B14F-4D97-AF65-F5344CB8AC3E}">
        <p14:creationId xmlns:p14="http://schemas.microsoft.com/office/powerpoint/2010/main" val="5449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E76C-C0DD-4535-B024-EB8780BD7646}"/>
              </a:ext>
            </a:extLst>
          </p:cNvPr>
          <p:cNvSpPr>
            <a:spLocks noGrp="1"/>
          </p:cNvSpPr>
          <p:nvPr>
            <p:ph type="title"/>
          </p:nvPr>
        </p:nvSpPr>
        <p:spPr>
          <a:xfrm>
            <a:off x="838200" y="18255"/>
            <a:ext cx="10515600" cy="988509"/>
          </a:xfrm>
        </p:spPr>
        <p:txBody>
          <a:bodyPr/>
          <a:lstStyle/>
          <a:p>
            <a:pPr algn="ctr"/>
            <a:r>
              <a:rPr lang="en-GB" dirty="0" smtClean="0"/>
              <a:t>Helpful </a:t>
            </a:r>
            <a:r>
              <a:rPr lang="en-GB" dirty="0"/>
              <a:t>advice</a:t>
            </a:r>
          </a:p>
        </p:txBody>
      </p:sp>
      <p:sp>
        <p:nvSpPr>
          <p:cNvPr id="3" name="Content Placeholder 2">
            <a:extLst>
              <a:ext uri="{FF2B5EF4-FFF2-40B4-BE49-F238E27FC236}">
                <a16:creationId xmlns:a16="http://schemas.microsoft.com/office/drawing/2014/main" id="{BA0AA7BB-361F-21BD-1D4C-6B70A4C1DC86}"/>
              </a:ext>
            </a:extLst>
          </p:cNvPr>
          <p:cNvSpPr>
            <a:spLocks noGrp="1"/>
          </p:cNvSpPr>
          <p:nvPr>
            <p:ph idx="1"/>
          </p:nvPr>
        </p:nvSpPr>
        <p:spPr>
          <a:xfrm>
            <a:off x="74802" y="1422953"/>
            <a:ext cx="8196743" cy="4351338"/>
          </a:xfrm>
        </p:spPr>
        <p:txBody>
          <a:bodyPr>
            <a:normAutofit lnSpcReduction="10000"/>
          </a:bodyPr>
          <a:lstStyle/>
          <a:p>
            <a:pPr marL="0" indent="0">
              <a:buNone/>
            </a:pPr>
            <a:r>
              <a:rPr lang="en-GB" sz="2400" dirty="0"/>
              <a:t>Do the recommended reading before your anatomy sessions so that you can</a:t>
            </a:r>
          </a:p>
          <a:p>
            <a:pPr lvl="1"/>
            <a:r>
              <a:rPr lang="en-GB" sz="2000" dirty="0"/>
              <a:t>Participate in the tutorials and get more out of them</a:t>
            </a:r>
          </a:p>
          <a:p>
            <a:pPr lvl="1"/>
            <a:r>
              <a:rPr lang="en-GB" sz="2000" dirty="0"/>
              <a:t>Make the most of the dissecting room</a:t>
            </a:r>
          </a:p>
          <a:p>
            <a:pPr lvl="1"/>
            <a:r>
              <a:rPr lang="en-GB" sz="2000" dirty="0"/>
              <a:t>Ask the tutors about concepts that you find difficult and don’t understand</a:t>
            </a:r>
          </a:p>
          <a:p>
            <a:pPr lvl="1"/>
            <a:endParaRPr lang="en-GB" sz="2000" dirty="0"/>
          </a:p>
          <a:p>
            <a:pPr marL="0" indent="0">
              <a:buNone/>
            </a:pPr>
            <a:r>
              <a:rPr lang="en-GB" sz="2400" dirty="0"/>
              <a:t>Anatomy becomes easier with time (and repetition), put in the time as it will benefit you throughout your career</a:t>
            </a:r>
          </a:p>
          <a:p>
            <a:pPr marL="0" indent="0">
              <a:buNone/>
            </a:pPr>
            <a:endParaRPr lang="en-GB" sz="2400" dirty="0"/>
          </a:p>
          <a:p>
            <a:pPr marL="0" indent="0">
              <a:buNone/>
            </a:pPr>
            <a:r>
              <a:rPr lang="en-GB" sz="2400" dirty="0"/>
              <a:t>Enjoy your studies and the “light bulb” moments when things start to click</a:t>
            </a:r>
          </a:p>
        </p:txBody>
      </p:sp>
      <p:pic>
        <p:nvPicPr>
          <p:cNvPr id="1030" name="Picture 6" descr="Page 2 | Cartoon Lab Coat Images - Free Download on Freepik">
            <a:extLst>
              <a:ext uri="{FF2B5EF4-FFF2-40B4-BE49-F238E27FC236}">
                <a16:creationId xmlns:a16="http://schemas.microsoft.com/office/drawing/2014/main" id="{51C0DCD7-C863-B98A-0D68-9BE97363AC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69" r="5773"/>
          <a:stretch/>
        </p:blipFill>
        <p:spPr bwMode="auto">
          <a:xfrm>
            <a:off x="8493155" y="598677"/>
            <a:ext cx="3537016" cy="5248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ght bulb ideas - Free Stock Photo by Luka on Stockvault.net">
            <a:extLst>
              <a:ext uri="{FF2B5EF4-FFF2-40B4-BE49-F238E27FC236}">
                <a16:creationId xmlns:a16="http://schemas.microsoft.com/office/drawing/2014/main" id="{BA7151A9-1D9A-8E7B-17D5-7CC7E0866B1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99" t="7339" r="15540" b="13273"/>
          <a:stretch/>
        </p:blipFill>
        <p:spPr bwMode="auto">
          <a:xfrm>
            <a:off x="2390164" y="5136034"/>
            <a:ext cx="1099657" cy="1276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University logo | University brand | StaffNet | The ...">
            <a:extLst>
              <a:ext uri="{FF2B5EF4-FFF2-40B4-BE49-F238E27FC236}">
                <a16:creationId xmlns:a16="http://schemas.microsoft.com/office/drawing/2014/main" id="{0BB9749D-B0BF-BA19-1AB7-55B666E37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36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4" name="Picture 6" descr="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23" y="1248975"/>
            <a:ext cx="3066824" cy="434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4"/>
          <p:cNvSpPr>
            <a:spLocks noChangeArrowheads="1"/>
          </p:cNvSpPr>
          <p:nvPr/>
        </p:nvSpPr>
        <p:spPr bwMode="auto">
          <a:xfrm>
            <a:off x="19685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400" dirty="0">
                <a:latin typeface="+mj-lt"/>
              </a:rPr>
              <a:t>Functional anatomy </a:t>
            </a:r>
            <a:endParaRPr lang="en-US" altLang="en-US" sz="4400" dirty="0">
              <a:latin typeface="+mj-lt"/>
            </a:endParaRPr>
          </a:p>
        </p:txBody>
      </p:sp>
      <p:sp>
        <p:nvSpPr>
          <p:cNvPr id="83975" name="Text Box 7"/>
          <p:cNvSpPr txBox="1">
            <a:spLocks noChangeArrowheads="1"/>
          </p:cNvSpPr>
          <p:nvPr/>
        </p:nvSpPr>
        <p:spPr bwMode="auto">
          <a:xfrm>
            <a:off x="1063230" y="812093"/>
            <a:ext cx="3240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dirty="0"/>
              <a:t>Gross anatomy</a:t>
            </a:r>
          </a:p>
        </p:txBody>
      </p:sp>
      <p:pic>
        <p:nvPicPr>
          <p:cNvPr id="83976" name="Picture 8" descr="M31957-03-F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09" y="5541308"/>
            <a:ext cx="4381531" cy="115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7" name="Rectangle 9"/>
          <p:cNvSpPr>
            <a:spLocks noChangeArrowheads="1"/>
          </p:cNvSpPr>
          <p:nvPr/>
        </p:nvSpPr>
        <p:spPr bwMode="auto">
          <a:xfrm>
            <a:off x="5978802" y="877096"/>
            <a:ext cx="5400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dirty="0"/>
              <a:t>Microscopic anatomy (histology)</a:t>
            </a:r>
          </a:p>
        </p:txBody>
      </p:sp>
      <p:pic>
        <p:nvPicPr>
          <p:cNvPr id="83978" name="Picture 10" descr="H&am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4217" y="3450830"/>
            <a:ext cx="1996019" cy="19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9" name="Picture 11" descr="009"/>
          <p:cNvPicPr>
            <a:picLocks noChangeAspect="1" noChangeArrowheads="1"/>
          </p:cNvPicPr>
          <p:nvPr/>
        </p:nvPicPr>
        <p:blipFill>
          <a:blip r:embed="rId5">
            <a:extLst>
              <a:ext uri="{28A0092B-C50C-407E-A947-70E740481C1C}">
                <a14:useLocalDpi xmlns:a14="http://schemas.microsoft.com/office/drawing/2010/main" val="0"/>
              </a:ext>
            </a:extLst>
          </a:blip>
          <a:srcRect r="24866" b="14174"/>
          <a:stretch>
            <a:fillRect/>
          </a:stretch>
        </p:blipFill>
        <p:spPr bwMode="auto">
          <a:xfrm>
            <a:off x="10198100" y="1841718"/>
            <a:ext cx="1456803" cy="21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0" name="Picture 12" descr="002"/>
          <p:cNvPicPr>
            <a:picLocks noChangeAspect="1" noChangeArrowheads="1"/>
          </p:cNvPicPr>
          <p:nvPr/>
        </p:nvPicPr>
        <p:blipFill>
          <a:blip r:embed="rId6">
            <a:extLst>
              <a:ext uri="{28A0092B-C50C-407E-A947-70E740481C1C}">
                <a14:useLocalDpi xmlns:a14="http://schemas.microsoft.com/office/drawing/2010/main" val="0"/>
              </a:ext>
            </a:extLst>
          </a:blip>
          <a:srcRect l="14174" t="28633" r="47244" b="28633"/>
          <a:stretch>
            <a:fillRect/>
          </a:stretch>
        </p:blipFill>
        <p:spPr bwMode="auto">
          <a:xfrm>
            <a:off x="5815966" y="1841718"/>
            <a:ext cx="1708240" cy="187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University logo | University brand | StaffNet | The ...">
            <a:extLst>
              <a:ext uri="{FF2B5EF4-FFF2-40B4-BE49-F238E27FC236}">
                <a16:creationId xmlns:a16="http://schemas.microsoft.com/office/drawing/2014/main" id="{E2F9E6A0-4F3A-3F9C-4A95-D5710A634C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8343" t="17796" r="18481" b="19081"/>
          <a:stretch>
            <a:fillRect/>
          </a:stretch>
        </p:blipFill>
        <p:spPr bwMode="auto">
          <a:xfrm>
            <a:off x="0" y="0"/>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0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9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9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839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30" y="35033"/>
            <a:ext cx="10515600" cy="1325563"/>
          </a:xfrm>
        </p:spPr>
        <p:txBody>
          <a:bodyPr/>
          <a:lstStyle/>
          <a:p>
            <a:r>
              <a:rPr lang="en-GB" dirty="0"/>
              <a:t>Components of your anatomy studies</a:t>
            </a:r>
          </a:p>
        </p:txBody>
      </p:sp>
      <p:sp>
        <p:nvSpPr>
          <p:cNvPr id="3" name="Content Placeholder 2"/>
          <p:cNvSpPr>
            <a:spLocks noGrp="1"/>
          </p:cNvSpPr>
          <p:nvPr>
            <p:ph idx="1"/>
          </p:nvPr>
        </p:nvSpPr>
        <p:spPr/>
        <p:txBody>
          <a:bodyPr/>
          <a:lstStyle/>
          <a:p>
            <a:r>
              <a:rPr lang="en-GB" dirty="0"/>
              <a:t>Learning Agendas</a:t>
            </a:r>
          </a:p>
          <a:p>
            <a:r>
              <a:rPr lang="en-GB" dirty="0"/>
              <a:t>Tutorials</a:t>
            </a:r>
          </a:p>
          <a:p>
            <a:r>
              <a:rPr lang="en-GB" dirty="0"/>
              <a:t>Dissecting room sessions</a:t>
            </a:r>
          </a:p>
          <a:p>
            <a:r>
              <a:rPr lang="en-GB" dirty="0"/>
              <a:t>Workbooks (for consolidation)</a:t>
            </a:r>
          </a:p>
          <a:p>
            <a:r>
              <a:rPr lang="en-GB" dirty="0"/>
              <a:t>Virtual resource areas</a:t>
            </a:r>
          </a:p>
          <a:p>
            <a:r>
              <a:rPr lang="en-GB" dirty="0"/>
              <a:t>Histology sessions</a:t>
            </a:r>
          </a:p>
          <a:p>
            <a:r>
              <a:rPr lang="en-GB" dirty="0"/>
              <a:t>Complete anatomy</a:t>
            </a:r>
          </a:p>
          <a:p>
            <a:r>
              <a:rPr lang="en-GB" dirty="0"/>
              <a:t>Acland videos</a:t>
            </a:r>
          </a:p>
        </p:txBody>
      </p:sp>
      <p:pic>
        <p:nvPicPr>
          <p:cNvPr id="5" name="Picture 8" descr="University logo | University brand | StaffNet | The ...">
            <a:extLst>
              <a:ext uri="{FF2B5EF4-FFF2-40B4-BE49-F238E27FC236}">
                <a16:creationId xmlns:a16="http://schemas.microsoft.com/office/drawing/2014/main" id="{016635B1-A296-E786-4A04-DA47F3749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astel checklist and pencil">
            <a:extLst>
              <a:ext uri="{FF2B5EF4-FFF2-40B4-BE49-F238E27FC236}">
                <a16:creationId xmlns:a16="http://schemas.microsoft.com/office/drawing/2014/main" id="{2433D011-1364-EE4E-D9BD-B549265D04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37" t="23172" r="25207" b="16767"/>
          <a:stretch/>
        </p:blipFill>
        <p:spPr>
          <a:xfrm>
            <a:off x="7225144" y="1247343"/>
            <a:ext cx="4128656" cy="4118985"/>
          </a:xfrm>
          <a:prstGeom prst="rect">
            <a:avLst/>
          </a:prstGeom>
        </p:spPr>
      </p:pic>
    </p:spTree>
    <p:extLst>
      <p:ext uri="{BB962C8B-B14F-4D97-AF65-F5344CB8AC3E}">
        <p14:creationId xmlns:p14="http://schemas.microsoft.com/office/powerpoint/2010/main" val="203859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699469" y="25400"/>
            <a:ext cx="8793061" cy="1143000"/>
          </a:xfrm>
        </p:spPr>
        <p:txBody>
          <a:bodyPr>
            <a:normAutofit fontScale="90000"/>
          </a:bodyPr>
          <a:lstStyle/>
          <a:p>
            <a:pPr eaLnBrk="1" hangingPunct="1"/>
            <a:r>
              <a:rPr lang="en-GB" altLang="en-US" sz="4000" dirty="0"/>
              <a:t>Introduction to Medicine - Anatomy Sessions</a:t>
            </a:r>
          </a:p>
        </p:txBody>
      </p:sp>
      <p:sp>
        <p:nvSpPr>
          <p:cNvPr id="102406" name="Rectangle 6"/>
          <p:cNvSpPr>
            <a:spLocks noGrp="1" noChangeArrowheads="1"/>
          </p:cNvSpPr>
          <p:nvPr>
            <p:ph type="body" idx="1"/>
          </p:nvPr>
        </p:nvSpPr>
        <p:spPr>
          <a:xfrm>
            <a:off x="113290" y="1090569"/>
            <a:ext cx="11965420" cy="5519781"/>
          </a:xfrm>
        </p:spPr>
        <p:txBody>
          <a:bodyPr>
            <a:normAutofit fontScale="55000" lnSpcReduction="20000"/>
          </a:bodyPr>
          <a:lstStyle/>
          <a:p>
            <a:pPr eaLnBrk="1" hangingPunct="1">
              <a:lnSpc>
                <a:spcPct val="80000"/>
              </a:lnSpc>
              <a:spcBef>
                <a:spcPts val="600"/>
              </a:spcBef>
              <a:defRPr/>
            </a:pPr>
            <a:r>
              <a:rPr lang="en-GB" altLang="en-US" sz="4200" dirty="0"/>
              <a:t>Read </a:t>
            </a:r>
            <a:r>
              <a:rPr lang="en-GB" altLang="en-US" sz="4200" dirty="0">
                <a:solidFill>
                  <a:srgbClr val="008000"/>
                </a:solidFill>
              </a:rPr>
              <a:t>Introduction to Anatomy - </a:t>
            </a:r>
            <a:r>
              <a:rPr lang="en-GB" altLang="en-US" sz="4200" dirty="0"/>
              <a:t>located on OneMed in the Introduction to Medicine section</a:t>
            </a:r>
          </a:p>
          <a:p>
            <a:pPr marL="1257300">
              <a:spcBef>
                <a:spcPts val="600"/>
              </a:spcBef>
              <a:buNone/>
              <a:defRPr/>
            </a:pPr>
            <a:r>
              <a:rPr lang="en-GB" altLang="en-US" sz="4200" dirty="0">
                <a:solidFill>
                  <a:srgbClr val="FF0066"/>
                </a:solidFill>
              </a:rPr>
              <a:t>	Go to 1med Learn</a:t>
            </a:r>
          </a:p>
          <a:p>
            <a:pPr marL="1257300">
              <a:spcBef>
                <a:spcPts val="600"/>
              </a:spcBef>
              <a:buNone/>
              <a:defRPr/>
            </a:pPr>
            <a:r>
              <a:rPr lang="en-GB" altLang="en-US" sz="4200" dirty="0">
                <a:solidFill>
                  <a:srgbClr val="FF0066"/>
                </a:solidFill>
              </a:rPr>
              <a:t>	→ Year One</a:t>
            </a:r>
          </a:p>
          <a:p>
            <a:pPr marL="1257300">
              <a:spcBef>
                <a:spcPts val="600"/>
              </a:spcBef>
              <a:buNone/>
              <a:defRPr/>
            </a:pPr>
            <a:r>
              <a:rPr lang="en-GB" altLang="en-US" sz="4200" dirty="0">
                <a:solidFill>
                  <a:srgbClr val="FF0066"/>
                </a:solidFill>
              </a:rPr>
              <a:t>	 → Introduction to year 1</a:t>
            </a:r>
          </a:p>
          <a:p>
            <a:pPr marL="1257300">
              <a:spcBef>
                <a:spcPts val="600"/>
              </a:spcBef>
              <a:buNone/>
              <a:defRPr/>
            </a:pPr>
            <a:r>
              <a:rPr lang="en-GB" altLang="en-US" sz="4200" dirty="0">
                <a:solidFill>
                  <a:srgbClr val="FF0066"/>
                </a:solidFill>
              </a:rPr>
              <a:t>	 → Welcome week</a:t>
            </a:r>
          </a:p>
          <a:p>
            <a:pPr marL="1257300">
              <a:spcBef>
                <a:spcPts val="600"/>
              </a:spcBef>
              <a:buNone/>
              <a:defRPr/>
            </a:pPr>
            <a:r>
              <a:rPr lang="en-GB" altLang="en-US" sz="4200" dirty="0">
                <a:solidFill>
                  <a:srgbClr val="FF0066"/>
                </a:solidFill>
              </a:rPr>
              <a:t>	 → Anatomy – Introduction to Anatomy &amp; Code of conduct</a:t>
            </a:r>
          </a:p>
          <a:p>
            <a:pPr marL="1257300">
              <a:spcBef>
                <a:spcPts val="600"/>
              </a:spcBef>
              <a:buNone/>
              <a:defRPr/>
            </a:pPr>
            <a:r>
              <a:rPr lang="en-GB" altLang="en-US" sz="4200" dirty="0">
                <a:solidFill>
                  <a:srgbClr val="FF0066"/>
                </a:solidFill>
              </a:rPr>
              <a:t>	</a:t>
            </a:r>
            <a:endParaRPr lang="en-GB" altLang="en-US" sz="4200" dirty="0"/>
          </a:p>
          <a:p>
            <a:pPr eaLnBrk="1" hangingPunct="1">
              <a:lnSpc>
                <a:spcPct val="80000"/>
              </a:lnSpc>
              <a:spcBef>
                <a:spcPts val="600"/>
              </a:spcBef>
              <a:defRPr/>
            </a:pPr>
            <a:r>
              <a:rPr lang="en-GB" altLang="en-US" sz="4200" dirty="0"/>
              <a:t>Welcome week - Introduction &amp; tour of dissecting room</a:t>
            </a:r>
          </a:p>
          <a:p>
            <a:pPr eaLnBrk="1" hangingPunct="1">
              <a:lnSpc>
                <a:spcPct val="80000"/>
              </a:lnSpc>
              <a:spcBef>
                <a:spcPts val="600"/>
              </a:spcBef>
              <a:defRPr/>
            </a:pPr>
            <a:r>
              <a:rPr lang="en-GB" altLang="en-US" sz="4200" dirty="0"/>
              <a:t>Week 1 – Tutorial - Neuromuscular systems</a:t>
            </a:r>
          </a:p>
          <a:p>
            <a:pPr eaLnBrk="1" hangingPunct="1">
              <a:lnSpc>
                <a:spcPct val="80000"/>
              </a:lnSpc>
              <a:spcBef>
                <a:spcPts val="600"/>
              </a:spcBef>
              <a:defRPr/>
            </a:pPr>
            <a:r>
              <a:rPr lang="en-GB" altLang="en-US" sz="4200" dirty="0"/>
              <a:t>Week 2 – Tutorial - Skeletal system</a:t>
            </a:r>
          </a:p>
          <a:p>
            <a:pPr eaLnBrk="1" hangingPunct="1">
              <a:lnSpc>
                <a:spcPct val="80000"/>
              </a:lnSpc>
              <a:spcBef>
                <a:spcPts val="600"/>
              </a:spcBef>
              <a:defRPr/>
            </a:pPr>
            <a:r>
              <a:rPr lang="en-GB" altLang="en-US" sz="4200" dirty="0"/>
              <a:t>Week 3 (Theme 1A) - DR session – neuromuscular and skeletal systems</a:t>
            </a:r>
          </a:p>
          <a:p>
            <a:pPr eaLnBrk="1" hangingPunct="1">
              <a:lnSpc>
                <a:spcPct val="80000"/>
              </a:lnSpc>
              <a:spcBef>
                <a:spcPts val="600"/>
              </a:spcBef>
              <a:defRPr/>
            </a:pPr>
            <a:endParaRPr lang="en-GB" altLang="en-US" sz="4200" dirty="0"/>
          </a:p>
          <a:p>
            <a:pPr eaLnBrk="1" hangingPunct="1">
              <a:lnSpc>
                <a:spcPct val="80000"/>
              </a:lnSpc>
              <a:spcBef>
                <a:spcPts val="600"/>
              </a:spcBef>
              <a:defRPr/>
            </a:pPr>
            <a:r>
              <a:rPr lang="en-GB" altLang="en-US" sz="4200" dirty="0"/>
              <a:t>Sessions led by Clinical Teaching Fellow (CTF)</a:t>
            </a:r>
          </a:p>
          <a:p>
            <a:pPr marL="457200" lvl="1" indent="0">
              <a:lnSpc>
                <a:spcPct val="80000"/>
              </a:lnSpc>
              <a:spcBef>
                <a:spcPts val="600"/>
              </a:spcBef>
              <a:buNone/>
              <a:defRPr/>
            </a:pPr>
            <a:endParaRPr lang="en-GB" altLang="en-US" sz="4200" dirty="0"/>
          </a:p>
          <a:p>
            <a:pPr eaLnBrk="1" hangingPunct="1">
              <a:lnSpc>
                <a:spcPct val="80000"/>
              </a:lnSpc>
              <a:spcBef>
                <a:spcPts val="600"/>
              </a:spcBef>
              <a:defRPr/>
            </a:pPr>
            <a:r>
              <a:rPr lang="en-GB" altLang="en-US" sz="4200" dirty="0"/>
              <a:t>Interactive – be prepared to join in</a:t>
            </a:r>
          </a:p>
          <a:p>
            <a:pPr eaLnBrk="1" hangingPunct="1">
              <a:lnSpc>
                <a:spcPct val="80000"/>
              </a:lnSpc>
              <a:spcBef>
                <a:spcPts val="600"/>
              </a:spcBef>
              <a:defRPr/>
            </a:pPr>
            <a:endParaRPr lang="en-GB" altLang="en-US" sz="4200" dirty="0"/>
          </a:p>
          <a:p>
            <a:pPr eaLnBrk="1" hangingPunct="1">
              <a:lnSpc>
                <a:spcPct val="80000"/>
              </a:lnSpc>
              <a:spcBef>
                <a:spcPts val="600"/>
              </a:spcBef>
              <a:defRPr/>
            </a:pPr>
            <a:r>
              <a:rPr lang="en-GB" altLang="en-US" sz="4200" dirty="0"/>
              <a:t>Consolidate your knowledge and review your understanding by completing the workbook located on </a:t>
            </a:r>
            <a:r>
              <a:rPr lang="en-GB" altLang="en-US" sz="4200" dirty="0" err="1"/>
              <a:t>onemed</a:t>
            </a:r>
            <a:r>
              <a:rPr lang="en-GB" altLang="en-US" sz="4200" dirty="0"/>
              <a:t> in the Introduction to Medicine pages, Theme 1A</a:t>
            </a:r>
            <a:endParaRPr lang="en-GB" altLang="en-US" sz="1000" dirty="0"/>
          </a:p>
          <a:p>
            <a:pPr marL="0" indent="0">
              <a:lnSpc>
                <a:spcPct val="80000"/>
              </a:lnSpc>
              <a:buNone/>
              <a:defRPr/>
            </a:pPr>
            <a:endParaRPr lang="en-GB" altLang="en-US" dirty="0"/>
          </a:p>
          <a:p>
            <a:pPr eaLnBrk="1" hangingPunct="1">
              <a:lnSpc>
                <a:spcPct val="80000"/>
              </a:lnSpc>
              <a:buFontTx/>
              <a:buNone/>
              <a:defRPr/>
            </a:pPr>
            <a:endParaRPr lang="en-GB" altLang="en-US" sz="1000" dirty="0"/>
          </a:p>
          <a:p>
            <a:pPr lvl="1" eaLnBrk="1" hangingPunct="1">
              <a:lnSpc>
                <a:spcPct val="80000"/>
              </a:lnSpc>
              <a:buFontTx/>
              <a:buNone/>
              <a:defRPr/>
            </a:pPr>
            <a:endParaRPr lang="en-GB" altLang="en-US" sz="1000" dirty="0"/>
          </a:p>
        </p:txBody>
      </p:sp>
      <p:pic>
        <p:nvPicPr>
          <p:cNvPr id="5124" name="Picture 3"/>
          <p:cNvPicPr>
            <a:picLocks noChangeAspect="1"/>
          </p:cNvPicPr>
          <p:nvPr/>
        </p:nvPicPr>
        <p:blipFill>
          <a:blip r:embed="rId2">
            <a:extLst>
              <a:ext uri="{28A0092B-C50C-407E-A947-70E740481C1C}">
                <a14:useLocalDpi xmlns:a14="http://schemas.microsoft.com/office/drawing/2010/main" val="0"/>
              </a:ext>
            </a:extLst>
          </a:blip>
          <a:srcRect r="68112"/>
          <a:stretch>
            <a:fillRect/>
          </a:stretch>
        </p:blipFill>
        <p:spPr bwMode="auto">
          <a:xfrm>
            <a:off x="10492530" y="1724112"/>
            <a:ext cx="13985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University logo | University brand | StaffNet | The ...">
            <a:extLst>
              <a:ext uri="{FF2B5EF4-FFF2-40B4-BE49-F238E27FC236}">
                <a16:creationId xmlns:a16="http://schemas.microsoft.com/office/drawing/2014/main" id="{F8028FFB-511E-E4E0-3560-F7EDDFF95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598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4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40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24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40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40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406">
                                            <p:txEl>
                                              <p:pRg st="12" end="1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02406">
                                            <p:txEl>
                                              <p:pRg st="14" end="14"/>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240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92312" y="188913"/>
            <a:ext cx="9904123" cy="633412"/>
          </a:xfrm>
        </p:spPr>
        <p:txBody>
          <a:bodyPr>
            <a:normAutofit fontScale="90000"/>
          </a:bodyPr>
          <a:lstStyle/>
          <a:p>
            <a:r>
              <a:rPr lang="en-GB" altLang="en-US" dirty="0"/>
              <a:t>Histology in the introduction to medicine weeks</a:t>
            </a:r>
          </a:p>
        </p:txBody>
      </p:sp>
      <p:sp>
        <p:nvSpPr>
          <p:cNvPr id="20483" name="Content Placeholder 2"/>
          <p:cNvSpPr>
            <a:spLocks noGrp="1"/>
          </p:cNvSpPr>
          <p:nvPr>
            <p:ph idx="1"/>
          </p:nvPr>
        </p:nvSpPr>
        <p:spPr>
          <a:xfrm>
            <a:off x="404944" y="1211905"/>
            <a:ext cx="8064500" cy="5329237"/>
          </a:xfrm>
        </p:spPr>
        <p:txBody>
          <a:bodyPr/>
          <a:lstStyle/>
          <a:p>
            <a:pPr>
              <a:defRPr/>
            </a:pPr>
            <a:r>
              <a:rPr lang="en-GB" altLang="en-US" sz="2400" dirty="0"/>
              <a:t>Basic Tissues lecture 1/10/24</a:t>
            </a:r>
          </a:p>
          <a:p>
            <a:pPr marL="0" indent="0">
              <a:buNone/>
              <a:defRPr/>
            </a:pPr>
            <a:endParaRPr lang="en-GB" altLang="en-US" sz="1400" dirty="0"/>
          </a:p>
          <a:p>
            <a:pPr>
              <a:defRPr/>
            </a:pPr>
            <a:r>
              <a:rPr lang="en-GB" altLang="en-US" sz="2400" dirty="0"/>
              <a:t>Histology Videos</a:t>
            </a:r>
          </a:p>
          <a:p>
            <a:pPr lvl="1">
              <a:defRPr/>
            </a:pPr>
            <a:r>
              <a:rPr lang="en-GB" altLang="en-US" sz="2000" dirty="0"/>
              <a:t>Epithelium &amp; Connective Tissues 1</a:t>
            </a:r>
          </a:p>
          <a:p>
            <a:pPr lvl="1">
              <a:defRPr/>
            </a:pPr>
            <a:r>
              <a:rPr lang="en-GB" altLang="en-US" sz="2000" dirty="0"/>
              <a:t>Epithelium &amp; Connective Tissues 2</a:t>
            </a:r>
          </a:p>
          <a:p>
            <a:pPr lvl="1">
              <a:defRPr/>
            </a:pPr>
            <a:r>
              <a:rPr lang="en-GB" altLang="en-US" sz="2000" dirty="0"/>
              <a:t>Epithelium &amp; Connective Tissues 3</a:t>
            </a:r>
          </a:p>
          <a:p>
            <a:pPr lvl="1">
              <a:defRPr/>
            </a:pPr>
            <a:endParaRPr lang="en-GB" altLang="en-US" sz="1400" dirty="0"/>
          </a:p>
          <a:p>
            <a:pPr>
              <a:defRPr/>
            </a:pPr>
            <a:r>
              <a:rPr lang="en-GB" altLang="en-US" sz="2400" dirty="0"/>
              <a:t>Directions to view slides in your own time</a:t>
            </a:r>
          </a:p>
          <a:p>
            <a:pPr>
              <a:defRPr/>
            </a:pPr>
            <a:endParaRPr lang="en-GB" altLang="en-US" sz="2400" dirty="0"/>
          </a:p>
          <a:p>
            <a:pPr>
              <a:defRPr/>
            </a:pPr>
            <a:r>
              <a:rPr lang="en-GB" altLang="en-US" sz="2400" dirty="0"/>
              <a:t>Check understanding by answering questions</a:t>
            </a:r>
          </a:p>
          <a:p>
            <a:pPr marL="0" indent="0">
              <a:buNone/>
              <a:defRPr/>
            </a:pPr>
            <a:endParaRPr lang="en-GB" altLang="en-US" sz="2400" dirty="0"/>
          </a:p>
          <a:p>
            <a:pPr marL="0" indent="0">
              <a:buNone/>
              <a:defRPr/>
            </a:pPr>
            <a:endParaRPr lang="en-GB" altLang="en-US" sz="2400" dirty="0"/>
          </a:p>
          <a:p>
            <a:pPr marL="457200" lvl="1" indent="0">
              <a:buNone/>
              <a:defRPr/>
            </a:pPr>
            <a:endParaRPr lang="en-GB" altLang="en-US" sz="1600" dirty="0">
              <a:solidFill>
                <a:srgbClr val="008000"/>
              </a:solidFill>
            </a:endParaRPr>
          </a:p>
        </p:txBody>
      </p:sp>
      <p:pic>
        <p:nvPicPr>
          <p:cNvPr id="6148" name="Picture 1"/>
          <p:cNvPicPr>
            <a:picLocks noChangeAspect="1"/>
          </p:cNvPicPr>
          <p:nvPr/>
        </p:nvPicPr>
        <p:blipFill>
          <a:blip r:embed="rId2">
            <a:extLst>
              <a:ext uri="{28A0092B-C50C-407E-A947-70E740481C1C}">
                <a14:useLocalDpi xmlns:a14="http://schemas.microsoft.com/office/drawing/2010/main" val="0"/>
              </a:ext>
            </a:extLst>
          </a:blip>
          <a:srcRect l="11983" t="16989" r="11722" b="16702"/>
          <a:stretch>
            <a:fillRect/>
          </a:stretch>
        </p:blipFill>
        <p:spPr bwMode="auto">
          <a:xfrm>
            <a:off x="7277367" y="2229622"/>
            <a:ext cx="3425649" cy="269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University logo | University brand | StaffNet | The ...">
            <a:extLst>
              <a:ext uri="{FF2B5EF4-FFF2-40B4-BE49-F238E27FC236}">
                <a16:creationId xmlns:a16="http://schemas.microsoft.com/office/drawing/2014/main" id="{406047B7-9A7D-F6AE-BF0A-9914482D3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143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92313" y="14288"/>
            <a:ext cx="8229600" cy="1143000"/>
          </a:xfrm>
        </p:spPr>
        <p:txBody>
          <a:bodyPr/>
          <a:lstStyle/>
          <a:p>
            <a:r>
              <a:rPr lang="en-GB" altLang="en-US" dirty="0"/>
              <a:t>Semester 1 anatomy sessions </a:t>
            </a:r>
          </a:p>
        </p:txBody>
      </p:sp>
      <p:sp>
        <p:nvSpPr>
          <p:cNvPr id="3" name="TextBox 2"/>
          <p:cNvSpPr txBox="1"/>
          <p:nvPr/>
        </p:nvSpPr>
        <p:spPr>
          <a:xfrm>
            <a:off x="438500" y="1593370"/>
            <a:ext cx="7556208" cy="3046988"/>
          </a:xfrm>
          <a:prstGeom prst="rect">
            <a:avLst/>
          </a:prstGeom>
          <a:noFill/>
        </p:spPr>
        <p:txBody>
          <a:bodyPr wrap="square">
            <a:spAutoFit/>
          </a:bodyPr>
          <a:lstStyle/>
          <a:p>
            <a:pPr eaLnBrk="1" hangingPunct="1">
              <a:defRPr/>
            </a:pPr>
            <a:r>
              <a:rPr lang="en-GB" sz="2400" dirty="0"/>
              <a:t>Tutorial</a:t>
            </a:r>
          </a:p>
          <a:p>
            <a:pPr marL="285750" indent="-285750">
              <a:buFont typeface="Arial" panose="020B0604020202020204" pitchFamily="34" charset="0"/>
              <a:buChar char="•"/>
              <a:defRPr/>
            </a:pPr>
            <a:r>
              <a:rPr lang="en-GB" sz="2400" dirty="0"/>
              <a:t>Led by your Clinical Teaching Fellow</a:t>
            </a:r>
          </a:p>
          <a:p>
            <a:pPr marL="285750" indent="-285750">
              <a:buFont typeface="Arial" panose="020B0604020202020204" pitchFamily="34" charset="0"/>
              <a:buChar char="•"/>
              <a:defRPr/>
            </a:pPr>
            <a:r>
              <a:rPr lang="en-GB" sz="2400" dirty="0"/>
              <a:t>Interactive session to check your understanding of topic</a:t>
            </a:r>
          </a:p>
          <a:p>
            <a:pPr eaLnBrk="1" hangingPunct="1">
              <a:defRPr/>
            </a:pPr>
            <a:endParaRPr lang="en-GB" sz="2400" dirty="0"/>
          </a:p>
          <a:p>
            <a:pPr eaLnBrk="1" hangingPunct="1">
              <a:defRPr/>
            </a:pPr>
            <a:endParaRPr lang="en-GB" sz="2400" dirty="0"/>
          </a:p>
          <a:p>
            <a:pPr eaLnBrk="1" hangingPunct="1">
              <a:defRPr/>
            </a:pPr>
            <a:r>
              <a:rPr lang="en-GB" sz="2400" dirty="0"/>
              <a:t>Dissecting room session</a:t>
            </a:r>
          </a:p>
          <a:p>
            <a:pPr marL="285750" indent="-285750">
              <a:buFont typeface="Arial" panose="020B0604020202020204" pitchFamily="34" charset="0"/>
              <a:buChar char="•"/>
              <a:defRPr/>
            </a:pPr>
            <a:r>
              <a:rPr lang="en-GB" sz="2400" dirty="0"/>
              <a:t>Examine relevant specimens</a:t>
            </a:r>
          </a:p>
          <a:p>
            <a:pPr marL="285750" indent="-285750">
              <a:buFont typeface="Arial" panose="020B0604020202020204" pitchFamily="34" charset="0"/>
              <a:buChar char="•"/>
              <a:defRPr/>
            </a:pPr>
            <a:r>
              <a:rPr lang="en-GB" sz="2400" dirty="0"/>
              <a:t>Dissection as appropriate</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r="68112"/>
          <a:stretch>
            <a:fillRect/>
          </a:stretch>
        </p:blipFill>
        <p:spPr bwMode="auto">
          <a:xfrm>
            <a:off x="8113713" y="1027113"/>
            <a:ext cx="2324100"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University logo | University brand | StaffNet | The ...">
            <a:extLst>
              <a:ext uri="{FF2B5EF4-FFF2-40B4-BE49-F238E27FC236}">
                <a16:creationId xmlns:a16="http://schemas.microsoft.com/office/drawing/2014/main" id="{BEB220AE-7C0B-F48D-FBEA-C5991D97A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3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92313" y="115889"/>
            <a:ext cx="7886700" cy="820737"/>
          </a:xfrm>
        </p:spPr>
        <p:txBody>
          <a:bodyPr/>
          <a:lstStyle/>
          <a:p>
            <a:pPr algn="ctr"/>
            <a:r>
              <a:rPr lang="en-GB" altLang="en-US" dirty="0"/>
              <a:t>Ground rules for anatomy classes</a:t>
            </a:r>
          </a:p>
        </p:txBody>
      </p:sp>
      <p:sp>
        <p:nvSpPr>
          <p:cNvPr id="5" name="Content Placeholder 4"/>
          <p:cNvSpPr>
            <a:spLocks noGrp="1"/>
          </p:cNvSpPr>
          <p:nvPr>
            <p:ph idx="1"/>
          </p:nvPr>
        </p:nvSpPr>
        <p:spPr>
          <a:xfrm>
            <a:off x="256381" y="934412"/>
            <a:ext cx="9709740" cy="5923588"/>
          </a:xfrm>
        </p:spPr>
        <p:txBody>
          <a:bodyPr>
            <a:noAutofit/>
          </a:bodyPr>
          <a:lstStyle/>
          <a:p>
            <a:pPr>
              <a:defRPr/>
            </a:pPr>
            <a:r>
              <a:rPr lang="en-GB" altLang="en-US" sz="2000" dirty="0">
                <a:latin typeface="Calibri" panose="020F0502020204030204" pitchFamily="34" charset="0"/>
                <a:cs typeface="Calibri" panose="020F0502020204030204" pitchFamily="34" charset="0"/>
              </a:rPr>
              <a:t>Be prepared – do the recommended reading before the session</a:t>
            </a:r>
          </a:p>
          <a:p>
            <a:pPr>
              <a:defRPr/>
            </a:pPr>
            <a:r>
              <a:rPr lang="en-GB" altLang="en-US" sz="2000" dirty="0">
                <a:latin typeface="Calibri" panose="020F0502020204030204" pitchFamily="34" charset="0"/>
                <a:cs typeface="Calibri" panose="020F0502020204030204" pitchFamily="34" charset="0"/>
              </a:rPr>
              <a:t>These are interactive sessions</a:t>
            </a:r>
          </a:p>
          <a:p>
            <a:pPr lvl="1">
              <a:defRPr/>
            </a:pPr>
            <a:r>
              <a:rPr lang="en-GB" altLang="en-US" sz="2000" dirty="0">
                <a:latin typeface="Calibri" panose="020F0502020204030204" pitchFamily="34" charset="0"/>
                <a:cs typeface="Calibri" panose="020F0502020204030204" pitchFamily="34" charset="0"/>
              </a:rPr>
              <a:t>Join in</a:t>
            </a:r>
          </a:p>
          <a:p>
            <a:pPr lvl="1">
              <a:defRPr/>
            </a:pPr>
            <a:r>
              <a:rPr lang="en-GB" altLang="en-US" sz="2000" dirty="0">
                <a:latin typeface="Calibri" panose="020F0502020204030204" pitchFamily="34" charset="0"/>
                <a:cs typeface="Calibri" panose="020F0502020204030204" pitchFamily="34" charset="0"/>
              </a:rPr>
              <a:t>Answer questions</a:t>
            </a:r>
          </a:p>
          <a:p>
            <a:pPr lvl="1">
              <a:defRPr/>
            </a:pPr>
            <a:r>
              <a:rPr lang="en-GB" altLang="en-US" sz="2000" dirty="0">
                <a:latin typeface="Calibri" panose="020F0502020204030204" pitchFamily="34" charset="0"/>
                <a:cs typeface="Calibri" panose="020F0502020204030204" pitchFamily="34" charset="0"/>
              </a:rPr>
              <a:t>Test your understanding</a:t>
            </a:r>
          </a:p>
          <a:p>
            <a:pPr lvl="1">
              <a:defRPr/>
            </a:pPr>
            <a:r>
              <a:rPr lang="en-GB" altLang="en-US" sz="2000" dirty="0">
                <a:latin typeface="Calibri" panose="020F0502020204030204" pitchFamily="34" charset="0"/>
                <a:cs typeface="Calibri" panose="020F0502020204030204" pitchFamily="34" charset="0"/>
              </a:rPr>
              <a:t>Allows anatomy demonstrator to clarify any misunderstandings</a:t>
            </a:r>
          </a:p>
          <a:p>
            <a:pPr>
              <a:defRPr/>
            </a:pPr>
            <a:r>
              <a:rPr lang="en-GB" altLang="en-US" sz="2000" dirty="0">
                <a:latin typeface="Calibri" panose="020F0502020204030204" pitchFamily="34" charset="0"/>
                <a:cs typeface="Calibri" panose="020F0502020204030204" pitchFamily="34" charset="0"/>
              </a:rPr>
              <a:t>Don’t be afraid to </a:t>
            </a:r>
          </a:p>
          <a:p>
            <a:pPr lvl="1">
              <a:defRPr/>
            </a:pPr>
            <a:r>
              <a:rPr lang="en-GB" altLang="en-US" sz="2000" dirty="0">
                <a:latin typeface="Calibri" panose="020F0502020204030204" pitchFamily="34" charset="0"/>
                <a:cs typeface="Calibri" panose="020F0502020204030204" pitchFamily="34" charset="0"/>
              </a:rPr>
              <a:t>Ask questions</a:t>
            </a:r>
          </a:p>
          <a:p>
            <a:pPr lvl="1">
              <a:defRPr/>
            </a:pPr>
            <a:r>
              <a:rPr lang="en-GB" altLang="en-US" sz="2000" dirty="0">
                <a:latin typeface="Calibri" panose="020F0502020204030204" pitchFamily="34" charset="0"/>
                <a:cs typeface="Calibri" panose="020F0502020204030204" pitchFamily="34" charset="0"/>
              </a:rPr>
              <a:t>Get things wrong</a:t>
            </a:r>
          </a:p>
          <a:p>
            <a:pPr>
              <a:defRPr/>
            </a:pPr>
            <a:r>
              <a:rPr lang="en-GB" altLang="en-US" sz="2000" dirty="0">
                <a:latin typeface="Calibri" panose="020F0502020204030204" pitchFamily="34" charset="0"/>
                <a:cs typeface="Calibri" panose="020F0502020204030204" pitchFamily="34" charset="0"/>
              </a:rPr>
              <a:t>Tutorials - arrive on time as late comers will be marked absent</a:t>
            </a:r>
          </a:p>
          <a:p>
            <a:pPr>
              <a:defRPr/>
            </a:pPr>
            <a:r>
              <a:rPr lang="en-GB" altLang="en-US" sz="2000" dirty="0">
                <a:latin typeface="Calibri" panose="020F0502020204030204" pitchFamily="34" charset="0"/>
                <a:cs typeface="Calibri" panose="020F0502020204030204" pitchFamily="34" charset="0"/>
              </a:rPr>
              <a:t>DR sessions </a:t>
            </a:r>
          </a:p>
          <a:p>
            <a:pPr lvl="1">
              <a:defRPr/>
            </a:pPr>
            <a:r>
              <a:rPr lang="en-GB" altLang="en-US" sz="2000" dirty="0">
                <a:latin typeface="Calibri" panose="020F0502020204030204" pitchFamily="34" charset="0"/>
                <a:cs typeface="Calibri" panose="020F0502020204030204" pitchFamily="34" charset="0"/>
              </a:rPr>
              <a:t>Arrive 10 minutes early to allow time to put things in lockers and put on your lab coat</a:t>
            </a:r>
          </a:p>
          <a:p>
            <a:pPr lvl="1">
              <a:defRPr/>
            </a:pPr>
            <a:r>
              <a:rPr lang="en-GB" altLang="en-US" sz="2000" dirty="0">
                <a:latin typeface="Calibri" panose="020F0502020204030204" pitchFamily="34" charset="0"/>
                <a:cs typeface="Calibri" panose="020F0502020204030204" pitchFamily="34" charset="0"/>
              </a:rPr>
              <a:t>Ensure that you are marked in as you enter the DR - </a:t>
            </a:r>
            <a:r>
              <a:rPr lang="en-GB" altLang="en-US" sz="2000" dirty="0">
                <a:solidFill>
                  <a:srgbClr val="7030A0"/>
                </a:solidFill>
                <a:latin typeface="Calibri" panose="020F0502020204030204" pitchFamily="34" charset="0"/>
                <a:cs typeface="Calibri" panose="020F0502020204030204" pitchFamily="34" charset="0"/>
              </a:rPr>
              <a:t>It is your responsibility– if you fail to do so you will be marked absent and you will NOT be allowed to sign in retrospectively</a:t>
            </a:r>
          </a:p>
          <a:p>
            <a:pPr lvl="1">
              <a:defRPr/>
            </a:pPr>
            <a:r>
              <a:rPr lang="en-GB" altLang="en-US" sz="2000" dirty="0">
                <a:latin typeface="Calibri" panose="020F0502020204030204" pitchFamily="34" charset="0"/>
                <a:cs typeface="Calibri" panose="020F0502020204030204" pitchFamily="34" charset="0"/>
              </a:rPr>
              <a:t>Late comers will be marked absent</a:t>
            </a:r>
          </a:p>
          <a:p>
            <a:pPr marL="457200" lvl="1" indent="0">
              <a:buNone/>
              <a:defRPr/>
            </a:pPr>
            <a:endParaRPr lang="en-GB" altLang="en-US" sz="2000" dirty="0">
              <a:solidFill>
                <a:srgbClr val="7030A0"/>
              </a:solidFill>
              <a:latin typeface="Calibri" panose="020F0502020204030204" pitchFamily="34" charset="0"/>
              <a:cs typeface="Calibri" panose="020F0502020204030204" pitchFamily="34" charset="0"/>
            </a:endParaRPr>
          </a:p>
          <a:p>
            <a:pPr lvl="1">
              <a:defRPr/>
            </a:pPr>
            <a:endParaRPr lang="en-GB" altLang="en-US" sz="2000" dirty="0">
              <a:latin typeface="Calibri" panose="020F0502020204030204" pitchFamily="34" charset="0"/>
              <a:cs typeface="Calibri" panose="020F0502020204030204" pitchFamily="34" charset="0"/>
            </a:endParaRPr>
          </a:p>
          <a:p>
            <a:pPr marL="0" indent="0">
              <a:buNone/>
              <a:defRPr/>
            </a:pPr>
            <a:endParaRPr lang="en-GB" altLang="en-US" sz="2000" dirty="0">
              <a:latin typeface="Calibri" panose="020F0502020204030204" pitchFamily="34" charset="0"/>
              <a:cs typeface="Calibri" panose="020F0502020204030204" pitchFamily="34" charset="0"/>
            </a:endParaRPr>
          </a:p>
          <a:p>
            <a:pPr>
              <a:defRPr/>
            </a:pPr>
            <a:r>
              <a:rPr lang="en-GB" altLang="en-US" sz="2000" dirty="0">
                <a:latin typeface="Calibri" panose="020F0502020204030204" pitchFamily="34" charset="0"/>
                <a:cs typeface="Calibri" panose="020F0502020204030204" pitchFamily="34" charset="0"/>
              </a:rPr>
              <a:t>Enjoy and have fun</a:t>
            </a:r>
          </a:p>
        </p:txBody>
      </p:sp>
      <p:pic>
        <p:nvPicPr>
          <p:cNvPr id="819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5996" y="934412"/>
            <a:ext cx="24606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University logo | University brand | StaffNet | The ...">
            <a:extLst>
              <a:ext uri="{FF2B5EF4-FFF2-40B4-BE49-F238E27FC236}">
                <a16:creationId xmlns:a16="http://schemas.microsoft.com/office/drawing/2014/main" id="{47D1E7FE-A8E6-878F-C22C-F8766B735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810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nvSpPr>
        <p:spPr bwMode="auto">
          <a:xfrm>
            <a:off x="1524000" y="44450"/>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3600" dirty="0">
                <a:latin typeface="Calibri" panose="020F0502020204030204" pitchFamily="34" charset="0"/>
                <a:cs typeface="Calibri" panose="020F0502020204030204" pitchFamily="34" charset="0"/>
              </a:rPr>
              <a:t>Online Anatomy Resources</a:t>
            </a:r>
            <a:endParaRPr lang="en-GB" altLang="en-US" sz="3600" dirty="0">
              <a:solidFill>
                <a:schemeClr val="tx2"/>
              </a:solidFill>
              <a:latin typeface="Calibri" panose="020F0502020204030204" pitchFamily="34" charset="0"/>
              <a:cs typeface="Calibri" panose="020F0502020204030204" pitchFamily="34" charset="0"/>
            </a:endParaRPr>
          </a:p>
        </p:txBody>
      </p:sp>
      <p:sp>
        <p:nvSpPr>
          <p:cNvPr id="22531" name="Content Placeholder 50"/>
          <p:cNvSpPr>
            <a:spLocks noGrp="1"/>
          </p:cNvSpPr>
          <p:nvPr/>
        </p:nvSpPr>
        <p:spPr bwMode="auto">
          <a:xfrm>
            <a:off x="110836" y="765176"/>
            <a:ext cx="7785389"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defRPr/>
            </a:pPr>
            <a:r>
              <a:rPr lang="en-GB" altLang="en-US" sz="2400" dirty="0">
                <a:latin typeface="Calibri" panose="020F0502020204030204" pitchFamily="34" charset="0"/>
                <a:cs typeface="Calibri" panose="020F0502020204030204" pitchFamily="34" charset="0"/>
              </a:rPr>
              <a:t>Complete anatomy</a:t>
            </a:r>
          </a:p>
          <a:p>
            <a:pPr>
              <a:defRPr/>
            </a:pPr>
            <a:r>
              <a:rPr lang="en-US" sz="2000" dirty="0">
                <a:latin typeface="Calibri" panose="020F0502020204030204" pitchFamily="34" charset="0"/>
                <a:cs typeface="Calibri" panose="020F0502020204030204" pitchFamily="34" charset="0"/>
              </a:rPr>
              <a:t>Download the free version from the App Store for your compatible device</a:t>
            </a:r>
            <a:endParaRPr lang="en-GB" sz="2000" dirty="0">
              <a:latin typeface="Calibri" panose="020F0502020204030204" pitchFamily="34" charset="0"/>
              <a:cs typeface="Calibri" panose="020F0502020204030204" pitchFamily="34" charset="0"/>
            </a:endParaRPr>
          </a:p>
          <a:p>
            <a:pPr>
              <a:defRPr/>
            </a:pPr>
            <a:r>
              <a:rPr lang="en-US" sz="2000" dirty="0">
                <a:latin typeface="Calibri" panose="020F0502020204030204" pitchFamily="34" charset="0"/>
                <a:cs typeface="Calibri" panose="020F0502020204030204" pitchFamily="34" charset="0"/>
              </a:rPr>
              <a:t>Complete the in-app registration process using their university email address w/required email domain</a:t>
            </a:r>
            <a:endParaRPr lang="en-GB" sz="2000" dirty="0">
              <a:latin typeface="Calibri" panose="020F0502020204030204" pitchFamily="34" charset="0"/>
              <a:cs typeface="Calibri" panose="020F0502020204030204" pitchFamily="34" charset="0"/>
            </a:endParaRPr>
          </a:p>
          <a:p>
            <a:pPr>
              <a:defRPr/>
            </a:pPr>
            <a:r>
              <a:rPr lang="en-US" sz="2000" dirty="0">
                <a:latin typeface="Calibri" panose="020F0502020204030204" pitchFamily="34" charset="0"/>
                <a:cs typeface="Calibri" panose="020F0502020204030204" pitchFamily="34" charset="0"/>
              </a:rPr>
              <a:t>Navigate to Settings &gt; My Account and enter the Activation Code into the redeem code area.</a:t>
            </a:r>
            <a:endParaRPr lang="en-GB" sz="2000" dirty="0">
              <a:latin typeface="Calibri" panose="020F0502020204030204" pitchFamily="34" charset="0"/>
              <a:cs typeface="Calibri" panose="020F0502020204030204" pitchFamily="34" charset="0"/>
            </a:endParaRPr>
          </a:p>
          <a:p>
            <a:pPr>
              <a:defRPr/>
            </a:pPr>
            <a:r>
              <a:rPr lang="en-US" sz="2000" dirty="0">
                <a:latin typeface="Calibri" panose="020F0502020204030204" pitchFamily="34" charset="0"/>
                <a:cs typeface="Calibri" panose="020F0502020204030204" pitchFamily="34" charset="0"/>
              </a:rPr>
              <a:t>Activation code </a:t>
            </a:r>
            <a:r>
              <a:rPr lang="en-GB" b="1" dirty="0"/>
              <a:t>284177628319</a:t>
            </a:r>
            <a:r>
              <a:rPr lang="en-US" sz="2400" dirty="0">
                <a:latin typeface="Calibri" panose="020F0502020204030204" pitchFamily="34" charset="0"/>
                <a:cs typeface="Calibri" panose="020F0502020204030204" pitchFamily="34" charset="0"/>
              </a:rPr>
              <a:t> </a:t>
            </a:r>
            <a:endParaRPr lang="en-GB" sz="2400" dirty="0">
              <a:latin typeface="Calibri" panose="020F0502020204030204" pitchFamily="34" charset="0"/>
              <a:cs typeface="Calibri" panose="020F0502020204030204" pitchFamily="34" charset="0"/>
            </a:endParaRPr>
          </a:p>
          <a:p>
            <a:pPr>
              <a:defRPr/>
            </a:pPr>
            <a:endParaRPr lang="en-GB" altLang="en-US" sz="2400" dirty="0">
              <a:latin typeface="Calibri" panose="020F0502020204030204" pitchFamily="34" charset="0"/>
              <a:cs typeface="Calibri" panose="020F0502020204030204" pitchFamily="34" charset="0"/>
            </a:endParaRPr>
          </a:p>
          <a:p>
            <a:pPr marL="0" indent="0">
              <a:buNone/>
              <a:defRPr/>
            </a:pPr>
            <a:r>
              <a:rPr lang="en-GB" altLang="en-US" sz="2400" dirty="0">
                <a:latin typeface="Calibri" panose="020F0502020204030204" pitchFamily="34" charset="0"/>
                <a:cs typeface="Calibri" panose="020F0502020204030204" pitchFamily="34" charset="0"/>
              </a:rPr>
              <a:t>Acland’s anatomy videos</a:t>
            </a:r>
          </a:p>
          <a:p>
            <a:pPr lvl="1">
              <a:buFont typeface="Wingdings" panose="05000000000000000000" pitchFamily="2" charset="2"/>
              <a:buChar char="Ø"/>
              <a:defRPr/>
            </a:pPr>
            <a:r>
              <a:rPr lang="en-GB" altLang="en-US" sz="2000" dirty="0">
                <a:latin typeface="Calibri" panose="020F0502020204030204" pitchFamily="34" charset="0"/>
                <a:cs typeface="Calibri" panose="020F0502020204030204" pitchFamily="34" charset="0"/>
              </a:rPr>
              <a:t>Directed to relevant videos each week</a:t>
            </a:r>
          </a:p>
          <a:p>
            <a:pPr lvl="1">
              <a:buFont typeface="Wingdings" panose="05000000000000000000" pitchFamily="2" charset="2"/>
              <a:buChar char="Ø"/>
              <a:defRPr/>
            </a:pPr>
            <a:r>
              <a:rPr lang="en-GB" altLang="en-US" sz="2000" dirty="0">
                <a:latin typeface="Calibri" panose="020F0502020204030204" pitchFamily="34" charset="0"/>
                <a:cs typeface="Calibri" panose="020F0502020204030204" pitchFamily="34" charset="0"/>
              </a:rPr>
              <a:t>On campus access – </a:t>
            </a:r>
            <a:r>
              <a:rPr lang="en-GB" altLang="en-US" sz="2000" dirty="0">
                <a:latin typeface="Calibri" panose="020F0502020204030204" pitchFamily="34" charset="0"/>
                <a:cs typeface="Calibri" panose="020F0502020204030204" pitchFamily="34" charset="0"/>
                <a:hlinkClick r:id="rId2"/>
              </a:rPr>
              <a:t>www.aclandanatomy.com</a:t>
            </a:r>
            <a:endParaRPr lang="en-GB" altLang="en-US" sz="2000" dirty="0">
              <a:latin typeface="Calibri" panose="020F0502020204030204" pitchFamily="34" charset="0"/>
              <a:cs typeface="Calibri" panose="020F0502020204030204" pitchFamily="34" charset="0"/>
            </a:endParaRPr>
          </a:p>
          <a:p>
            <a:pPr lvl="1">
              <a:buFont typeface="Wingdings" panose="05000000000000000000" pitchFamily="2" charset="2"/>
              <a:buChar char="Ø"/>
              <a:defRPr/>
            </a:pPr>
            <a:r>
              <a:rPr lang="en-GB" altLang="en-US" sz="2000" dirty="0">
                <a:latin typeface="Calibri" panose="020F0502020204030204" pitchFamily="34" charset="0"/>
                <a:cs typeface="Calibri" panose="020F0502020204030204" pitchFamily="34" charset="0"/>
              </a:rPr>
              <a:t>Off campus access via VPN</a:t>
            </a:r>
          </a:p>
          <a:p>
            <a:pPr lvl="1">
              <a:buFontTx/>
              <a:buNone/>
              <a:defRPr/>
            </a:pPr>
            <a:endParaRPr lang="en-GB" altLang="en-US" sz="2000" dirty="0"/>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l="1891" r="3780"/>
          <a:stretch>
            <a:fillRect/>
          </a:stretch>
        </p:blipFill>
        <p:spPr bwMode="auto">
          <a:xfrm>
            <a:off x="8693873" y="2042103"/>
            <a:ext cx="2801937"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University logo | University brand | StaffNet | The ...">
            <a:extLst>
              <a:ext uri="{FF2B5EF4-FFF2-40B4-BE49-F238E27FC236}">
                <a16:creationId xmlns:a16="http://schemas.microsoft.com/office/drawing/2014/main" id="{E900C695-FE67-2369-E4D1-CD189FB1D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49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0" y="25400"/>
            <a:ext cx="8229600" cy="1143000"/>
          </a:xfrm>
        </p:spPr>
        <p:txBody>
          <a:bodyPr/>
          <a:lstStyle/>
          <a:p>
            <a:pPr algn="ctr"/>
            <a:r>
              <a:rPr lang="en-GB" altLang="en-US" dirty="0"/>
              <a:t>Clinical Key</a:t>
            </a:r>
          </a:p>
        </p:txBody>
      </p:sp>
      <p:sp>
        <p:nvSpPr>
          <p:cNvPr id="3" name="Content Placeholder 2"/>
          <p:cNvSpPr>
            <a:spLocks noGrp="1"/>
          </p:cNvSpPr>
          <p:nvPr>
            <p:ph idx="1"/>
          </p:nvPr>
        </p:nvSpPr>
        <p:spPr>
          <a:xfrm>
            <a:off x="370976" y="1700441"/>
            <a:ext cx="8229600" cy="4525963"/>
          </a:xfrm>
        </p:spPr>
        <p:txBody>
          <a:bodyPr/>
          <a:lstStyle/>
          <a:p>
            <a:pPr>
              <a:defRPr/>
            </a:pPr>
            <a:r>
              <a:rPr lang="en-GB" dirty="0"/>
              <a:t>Provides online </a:t>
            </a:r>
            <a:r>
              <a:rPr lang="en-GB" u="sng" dirty="0"/>
              <a:t>free</a:t>
            </a:r>
            <a:r>
              <a:rPr lang="en-GB" dirty="0"/>
              <a:t> access to numerous texts useful for your studies in medicine</a:t>
            </a:r>
          </a:p>
          <a:p>
            <a:pPr>
              <a:defRPr/>
            </a:pPr>
            <a:r>
              <a:rPr lang="en-GB" dirty="0"/>
              <a:t>Search browser – </a:t>
            </a:r>
            <a:r>
              <a:rPr lang="en-GB" dirty="0" err="1">
                <a:solidFill>
                  <a:schemeClr val="bg1">
                    <a:lumMod val="10000"/>
                  </a:schemeClr>
                </a:solidFill>
              </a:rPr>
              <a:t>ClinicalKey</a:t>
            </a:r>
            <a:r>
              <a:rPr lang="en-GB" dirty="0">
                <a:solidFill>
                  <a:schemeClr val="bg1">
                    <a:lumMod val="10000"/>
                  </a:schemeClr>
                </a:solidFill>
              </a:rPr>
              <a:t> student</a:t>
            </a:r>
          </a:p>
          <a:p>
            <a:pPr>
              <a:defRPr/>
            </a:pPr>
            <a:r>
              <a:rPr lang="en-GB" dirty="0"/>
              <a:t>On the login page select </a:t>
            </a:r>
            <a:r>
              <a:rPr lang="en-GB" dirty="0">
                <a:solidFill>
                  <a:schemeClr val="bg1">
                    <a:lumMod val="10000"/>
                  </a:schemeClr>
                </a:solidFill>
              </a:rPr>
              <a:t>Login via your institution</a:t>
            </a:r>
          </a:p>
          <a:p>
            <a:pPr>
              <a:defRPr/>
            </a:pPr>
            <a:r>
              <a:rPr lang="en-GB" dirty="0"/>
              <a:t>Search for the institution name by typing in </a:t>
            </a:r>
            <a:r>
              <a:rPr lang="en-GB" dirty="0">
                <a:solidFill>
                  <a:schemeClr val="bg1">
                    <a:lumMod val="10000"/>
                  </a:schemeClr>
                </a:solidFill>
              </a:rPr>
              <a:t>Man </a:t>
            </a:r>
            <a:r>
              <a:rPr lang="en-GB" dirty="0"/>
              <a:t>and the option University of Manchester will appear</a:t>
            </a:r>
          </a:p>
        </p:txBody>
      </p:sp>
      <p:pic>
        <p:nvPicPr>
          <p:cNvPr id="4" name="Picture 1" descr="The 1709 Blog: Supreme Court says copyright law does not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5957" y="2274752"/>
            <a:ext cx="2967037"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University logo | University brand | StaffNet | The ...">
            <a:extLst>
              <a:ext uri="{FF2B5EF4-FFF2-40B4-BE49-F238E27FC236}">
                <a16:creationId xmlns:a16="http://schemas.microsoft.com/office/drawing/2014/main" id="{79E78AC3-75A5-3231-F397-1A69F1BB7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343" t="17796" r="18481" b="19081"/>
          <a:stretch>
            <a:fillRect/>
          </a:stretch>
        </p:blipFill>
        <p:spPr bwMode="auto">
          <a:xfrm>
            <a:off x="1" y="-26126"/>
            <a:ext cx="1409350" cy="6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743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DB272BEE20D244A0E5C183A466A46C" ma:contentTypeVersion="13" ma:contentTypeDescription="Create a new document." ma:contentTypeScope="" ma:versionID="acd7916ff0514eb3970ca892a00422c6">
  <xsd:schema xmlns:xsd="http://www.w3.org/2001/XMLSchema" xmlns:xs="http://www.w3.org/2001/XMLSchema" xmlns:p="http://schemas.microsoft.com/office/2006/metadata/properties" xmlns:ns3="1607d3ab-c61f-4ed7-a5bc-3b8082c27856" xmlns:ns4="fa5e378e-b709-4e55-a1fc-703fd4edd451" targetNamespace="http://schemas.microsoft.com/office/2006/metadata/properties" ma:root="true" ma:fieldsID="7920d425001b7a4fdac84ed4aa7e6656" ns3:_="" ns4:_="">
    <xsd:import namespace="1607d3ab-c61f-4ed7-a5bc-3b8082c27856"/>
    <xsd:import namespace="fa5e378e-b709-4e55-a1fc-703fd4edd45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07d3ab-c61f-4ed7-a5bc-3b8082c27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5e378e-b709-4e55-a1fc-703fd4edd45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607d3ab-c61f-4ed7-a5bc-3b8082c27856" xsi:nil="true"/>
  </documentManagement>
</p:properties>
</file>

<file path=customXml/itemProps1.xml><?xml version="1.0" encoding="utf-8"?>
<ds:datastoreItem xmlns:ds="http://schemas.openxmlformats.org/officeDocument/2006/customXml" ds:itemID="{272D80FD-EEF2-40AC-AF24-777A80C023DB}">
  <ds:schemaRefs>
    <ds:schemaRef ds:uri="http://schemas.microsoft.com/sharepoint/v3/contenttype/forms"/>
  </ds:schemaRefs>
</ds:datastoreItem>
</file>

<file path=customXml/itemProps2.xml><?xml version="1.0" encoding="utf-8"?>
<ds:datastoreItem xmlns:ds="http://schemas.openxmlformats.org/officeDocument/2006/customXml" ds:itemID="{50FBF845-5C5F-486D-96DD-7C59836C16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07d3ab-c61f-4ed7-a5bc-3b8082c27856"/>
    <ds:schemaRef ds:uri="fa5e378e-b709-4e55-a1fc-703fd4edd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C2A682-15E6-499A-B8B0-8D82D39A2A69}">
  <ds:schemaRefs>
    <ds:schemaRef ds:uri="http://purl.org/dc/terms/"/>
    <ds:schemaRef ds:uri="http://schemas.microsoft.com/office/2006/documentManagement/types"/>
    <ds:schemaRef ds:uri="http://purl.org/dc/dcmitype/"/>
    <ds:schemaRef ds:uri="http://schemas.microsoft.com/office/infopath/2007/PartnerControls"/>
    <ds:schemaRef ds:uri="fa5e378e-b709-4e55-a1fc-703fd4edd451"/>
    <ds:schemaRef ds:uri="http://purl.org/dc/elements/1.1/"/>
    <ds:schemaRef ds:uri="http://schemas.microsoft.com/office/2006/metadata/properties"/>
    <ds:schemaRef ds:uri="http://schemas.openxmlformats.org/package/2006/metadata/core-properties"/>
    <ds:schemaRef ds:uri="1607d3ab-c61f-4ed7-a5bc-3b8082c2785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668</TotalTime>
  <Words>1346</Words>
  <Application>Microsoft Office PowerPoint</Application>
  <PresentationFormat>Widescreen</PresentationFormat>
  <Paragraphs>188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Approaches for studying Anatomy</vt:lpstr>
      <vt:lpstr>PowerPoint Presentation</vt:lpstr>
      <vt:lpstr>Components of your anatomy studies</vt:lpstr>
      <vt:lpstr>Introduction to Medicine - Anatomy Sessions</vt:lpstr>
      <vt:lpstr>Histology in the introduction to medicine weeks</vt:lpstr>
      <vt:lpstr>Semester 1 anatomy sessions </vt:lpstr>
      <vt:lpstr>Ground rules for anatomy classes</vt:lpstr>
      <vt:lpstr>PowerPoint Presentation</vt:lpstr>
      <vt:lpstr>Clinical Key</vt:lpstr>
      <vt:lpstr>Anatomy &amp; Histology Texts</vt:lpstr>
      <vt:lpstr>Why is it important to know your anatomy?</vt:lpstr>
      <vt:lpstr>PowerPoint Presentation</vt:lpstr>
      <vt:lpstr>Revisit the topic several times in different ways</vt:lpstr>
      <vt:lpstr>PowerPoint Presentation</vt:lpstr>
      <vt:lpstr>Tutorials</vt:lpstr>
      <vt:lpstr>Dissecting room sessions</vt:lpstr>
      <vt:lpstr>Virtual resource area</vt:lpstr>
      <vt:lpstr>Wrap-up resource</vt:lpstr>
      <vt:lpstr>Helpful advice</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anatomy</dc:title>
  <dc:creator>Ingrid Gouldsborough</dc:creator>
  <cp:lastModifiedBy>Bipasha Choudhury</cp:lastModifiedBy>
  <cp:revision>16</cp:revision>
  <dcterms:created xsi:type="dcterms:W3CDTF">2023-08-09T09:34:35Z</dcterms:created>
  <dcterms:modified xsi:type="dcterms:W3CDTF">2024-09-20T08:10:23Z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0x01010095DB272BEE20D244A0E5C183A466A46C</vt:lpwstr>
  </property>
</Properties>
</file>