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58" r:id="rId8"/>
    <p:sldId id="260" r:id="rId9"/>
    <p:sldId id="261" r:id="rId10"/>
    <p:sldId id="262" r:id="rId11"/>
    <p:sldId id="264" r:id="rId12"/>
    <p:sldId id="265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98A5D-8786-4AC3-81C8-C147411DA037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A4FDD-55CB-4392-9EC9-F4FF7A1A3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67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98A5D-8786-4AC3-81C8-C147411DA037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A4FDD-55CB-4392-9EC9-F4FF7A1A3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860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98A5D-8786-4AC3-81C8-C147411DA037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A4FDD-55CB-4392-9EC9-F4FF7A1A3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713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98A5D-8786-4AC3-81C8-C147411DA037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A4FDD-55CB-4392-9EC9-F4FF7A1A3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783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98A5D-8786-4AC3-81C8-C147411DA037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A4FDD-55CB-4392-9EC9-F4FF7A1A3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64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98A5D-8786-4AC3-81C8-C147411DA037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A4FDD-55CB-4392-9EC9-F4FF7A1A3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48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98A5D-8786-4AC3-81C8-C147411DA037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A4FDD-55CB-4392-9EC9-F4FF7A1A3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0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98A5D-8786-4AC3-81C8-C147411DA037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A4FDD-55CB-4392-9EC9-F4FF7A1A3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579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98A5D-8786-4AC3-81C8-C147411DA037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A4FDD-55CB-4392-9EC9-F4FF7A1A3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787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98A5D-8786-4AC3-81C8-C147411DA037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A4FDD-55CB-4392-9EC9-F4FF7A1A3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911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98A5D-8786-4AC3-81C8-C147411DA037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A4FDD-55CB-4392-9EC9-F4FF7A1A3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859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98A5D-8786-4AC3-81C8-C147411DA037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A4FDD-55CB-4392-9EC9-F4FF7A1A3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781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en.wikipedia.org/wiki/File:Rembrandt_Harmensz._van_Rijn_007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1513" y="1122363"/>
            <a:ext cx="10284902" cy="2387600"/>
          </a:xfrm>
        </p:spPr>
        <p:txBody>
          <a:bodyPr>
            <a:normAutofit fontScale="90000"/>
          </a:bodyPr>
          <a:lstStyle/>
          <a:p>
            <a:r>
              <a:rPr lang="en-GB" dirty="0"/>
              <a:t>Introduction to the Dissecting Room and the Human Tissue Act 2004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7245" y="4398872"/>
            <a:ext cx="9144000" cy="1655762"/>
          </a:xfrm>
        </p:spPr>
        <p:txBody>
          <a:bodyPr/>
          <a:lstStyle/>
          <a:p>
            <a:r>
              <a:rPr lang="en-GB" dirty="0" err="1" smtClean="0"/>
              <a:t>Dr.</a:t>
            </a:r>
            <a:r>
              <a:rPr lang="en-GB" dirty="0" smtClean="0"/>
              <a:t> </a:t>
            </a:r>
            <a:r>
              <a:rPr lang="en-GB" dirty="0" err="1" smtClean="0"/>
              <a:t>Bip</a:t>
            </a:r>
            <a:r>
              <a:rPr lang="en-GB" dirty="0" smtClean="0"/>
              <a:t> Choudhury</a:t>
            </a:r>
          </a:p>
          <a:p>
            <a:r>
              <a:rPr lang="en-GB" dirty="0" smtClean="0"/>
              <a:t>Bipasha.Choudhury@manchester.ac.uk</a:t>
            </a:r>
            <a:endParaRPr lang="en-GB" dirty="0"/>
          </a:p>
        </p:txBody>
      </p:sp>
      <p:pic>
        <p:nvPicPr>
          <p:cNvPr id="4" name="Picture 8" descr="University logo | University brand | StaffNet | The ...">
            <a:extLst>
              <a:ext uri="{FF2B5EF4-FFF2-40B4-BE49-F238E27FC236}">
                <a16:creationId xmlns:a16="http://schemas.microsoft.com/office/drawing/2014/main" id="{DA958281-436E-1FB8-136A-52A51F5B27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3" t="17796" r="18481" b="19081"/>
          <a:stretch>
            <a:fillRect/>
          </a:stretch>
        </p:blipFill>
        <p:spPr bwMode="auto">
          <a:xfrm>
            <a:off x="1" y="-26126"/>
            <a:ext cx="1409350" cy="63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304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4451"/>
            <a:ext cx="8229600" cy="936625"/>
          </a:xfrm>
        </p:spPr>
        <p:txBody>
          <a:bodyPr/>
          <a:lstStyle/>
          <a:p>
            <a:pPr algn="ctr" eaLnBrk="1" hangingPunct="1"/>
            <a:r>
              <a:rPr lang="en-GB" altLang="en-US" sz="4000" dirty="0"/>
              <a:t>Code of conduct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8640" y="908050"/>
            <a:ext cx="10011410" cy="5689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GB" altLang="en-US" sz="2600" dirty="0"/>
              <a:t>Read and sign the </a:t>
            </a:r>
            <a:r>
              <a:rPr lang="en-GB" altLang="en-US" sz="2600" dirty="0" err="1"/>
              <a:t>eform</a:t>
            </a:r>
            <a:r>
              <a:rPr lang="en-GB" altLang="en-US" sz="2600" dirty="0"/>
              <a:t> before attending you’re dissecting room session </a:t>
            </a:r>
            <a:r>
              <a:rPr lang="en-GB" altLang="en-US" sz="2600"/>
              <a:t>week beginning 09/10/23</a:t>
            </a:r>
            <a:endParaRPr lang="en-GB" altLang="en-US" sz="2600" dirty="0"/>
          </a:p>
          <a:p>
            <a:pPr marL="1257300">
              <a:buNone/>
              <a:defRPr/>
            </a:pPr>
            <a:r>
              <a:rPr lang="en-GB" altLang="en-US" dirty="0">
                <a:solidFill>
                  <a:srgbClr val="FF0066"/>
                </a:solidFill>
              </a:rPr>
              <a:t>	</a:t>
            </a:r>
            <a:r>
              <a:rPr lang="en-GB" altLang="en-US" sz="2000" dirty="0">
                <a:solidFill>
                  <a:srgbClr val="FF0066"/>
                </a:solidFill>
              </a:rPr>
              <a:t>Go to 1med Learn</a:t>
            </a:r>
          </a:p>
          <a:p>
            <a:pPr marL="1257300">
              <a:buNone/>
              <a:defRPr/>
            </a:pPr>
            <a:r>
              <a:rPr lang="en-GB" altLang="en-US" sz="2000" dirty="0">
                <a:solidFill>
                  <a:srgbClr val="FF0066"/>
                </a:solidFill>
              </a:rPr>
              <a:t>	→ Year One</a:t>
            </a:r>
          </a:p>
          <a:p>
            <a:pPr marL="1257300">
              <a:buNone/>
              <a:defRPr/>
            </a:pPr>
            <a:r>
              <a:rPr lang="en-GB" altLang="en-US" sz="2000" dirty="0">
                <a:solidFill>
                  <a:srgbClr val="FF0066"/>
                </a:solidFill>
              </a:rPr>
              <a:t>	 → Introduction, Essential Skills &amp; Study Skills</a:t>
            </a:r>
          </a:p>
          <a:p>
            <a:pPr marL="1257300">
              <a:buNone/>
              <a:defRPr/>
            </a:pPr>
            <a:r>
              <a:rPr lang="en-GB" altLang="en-US" sz="2000" dirty="0">
                <a:solidFill>
                  <a:srgbClr val="FF0066"/>
                </a:solidFill>
              </a:rPr>
              <a:t>	 → MBChB Programme induction</a:t>
            </a:r>
          </a:p>
          <a:p>
            <a:pPr marL="1257300">
              <a:buNone/>
              <a:defRPr/>
            </a:pPr>
            <a:r>
              <a:rPr lang="en-GB" altLang="en-US" sz="2000" dirty="0">
                <a:solidFill>
                  <a:srgbClr val="FF0066"/>
                </a:solidFill>
              </a:rPr>
              <a:t>	 → Anatomy – Introduction to Anatomy &amp; Code of conduct</a:t>
            </a:r>
          </a:p>
          <a:p>
            <a:pPr marL="1257300">
              <a:buNone/>
              <a:defRPr/>
            </a:pPr>
            <a:r>
              <a:rPr lang="en-GB" altLang="en-US" sz="2000" dirty="0">
                <a:solidFill>
                  <a:srgbClr val="FF0066"/>
                </a:solidFill>
              </a:rPr>
              <a:t>	 → Page 5 </a:t>
            </a:r>
          </a:p>
          <a:p>
            <a:pPr marL="1257300">
              <a:buNone/>
              <a:defRPr/>
            </a:pPr>
            <a:endParaRPr lang="en-GB" altLang="en-US" sz="1600" dirty="0">
              <a:solidFill>
                <a:srgbClr val="FF0066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600" dirty="0"/>
              <a:t>Read code of conduct, at the bottom you will see </a:t>
            </a:r>
          </a:p>
          <a:p>
            <a:pPr marL="0" indent="0" algn="ctr">
              <a:buNone/>
              <a:defRPr/>
            </a:pPr>
            <a:r>
              <a:rPr lang="en-GB" altLang="en-US" sz="1800" b="1" dirty="0">
                <a:solidFill>
                  <a:srgbClr val="000000"/>
                </a:solidFill>
              </a:rPr>
              <a:t>YOU MUST NOW COMPLETE THE CODE OF CONDUCT </a:t>
            </a:r>
            <a:r>
              <a:rPr lang="en-GB" altLang="en-US" sz="1800" b="1" dirty="0">
                <a:solidFill>
                  <a:srgbClr val="7030A0"/>
                </a:solidFill>
              </a:rPr>
              <a:t>HERE</a:t>
            </a:r>
            <a:r>
              <a:rPr lang="en-GB" altLang="en-US" sz="1800" b="1" dirty="0">
                <a:solidFill>
                  <a:srgbClr val="000000"/>
                </a:solidFill>
              </a:rPr>
              <a:t> BEFORE ATTENDING THESE SESSIONS</a:t>
            </a:r>
          </a:p>
          <a:p>
            <a:pPr marL="0" indent="0" algn="ctr">
              <a:buNone/>
              <a:defRPr/>
            </a:pPr>
            <a:endParaRPr lang="en-GB" altLang="en-US" sz="18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600" dirty="0"/>
              <a:t>Click on the word </a:t>
            </a:r>
            <a:r>
              <a:rPr lang="en-GB" altLang="en-US" sz="2600" dirty="0">
                <a:solidFill>
                  <a:srgbClr val="7030A0"/>
                </a:solidFill>
              </a:rPr>
              <a:t>HERE</a:t>
            </a:r>
            <a:r>
              <a:rPr lang="en-GB" altLang="en-US" sz="2600" dirty="0"/>
              <a:t> and you will be directed to </a:t>
            </a:r>
            <a:r>
              <a:rPr lang="en-GB" altLang="en-US" sz="2600" dirty="0" err="1"/>
              <a:t>eForms</a:t>
            </a:r>
            <a:r>
              <a:rPr lang="en-GB" altLang="en-US" sz="2600" dirty="0"/>
              <a:t> and asked to agree to the code</a:t>
            </a:r>
          </a:p>
        </p:txBody>
      </p:sp>
      <p:pic>
        <p:nvPicPr>
          <p:cNvPr id="2" name="Picture 8" descr="University logo | University brand | StaffNet | The ...">
            <a:extLst>
              <a:ext uri="{FF2B5EF4-FFF2-40B4-BE49-F238E27FC236}">
                <a16:creationId xmlns:a16="http://schemas.microsoft.com/office/drawing/2014/main" id="{EC386185-F076-0A89-4449-398FE9AEA3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3" t="17796" r="18481" b="19081"/>
          <a:stretch>
            <a:fillRect/>
          </a:stretch>
        </p:blipFill>
        <p:spPr bwMode="auto">
          <a:xfrm>
            <a:off x="1" y="-26126"/>
            <a:ext cx="1409350" cy="63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622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445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z="4000" dirty="0"/>
              <a:t>Code of conduct – main points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8790" y="1366022"/>
            <a:ext cx="8964613" cy="5113337"/>
          </a:xfrm>
        </p:spPr>
        <p:txBody>
          <a:bodyPr>
            <a:normAutofit fontScale="92500" lnSpcReduction="20000"/>
          </a:bodyPr>
          <a:lstStyle/>
          <a:p>
            <a:pPr marL="449263" lvl="1" indent="-273050">
              <a:defRPr/>
            </a:pPr>
            <a:r>
              <a:rPr lang="en-GB" altLang="en-US" sz="2800" dirty="0"/>
              <a:t>Access to DR limited, do not bring anyone in</a:t>
            </a:r>
          </a:p>
          <a:p>
            <a:pPr marL="176213" lvl="1" indent="0">
              <a:buNone/>
              <a:defRPr/>
            </a:pPr>
            <a:endParaRPr lang="en-GB" altLang="en-US" sz="2800" dirty="0"/>
          </a:p>
          <a:p>
            <a:pPr marL="449263" lvl="1" indent="-273050">
              <a:defRPr/>
            </a:pPr>
            <a:r>
              <a:rPr lang="en-GB" altLang="en-US" sz="2800" dirty="0"/>
              <a:t>Conduct yourself with decorum and respect</a:t>
            </a:r>
          </a:p>
          <a:p>
            <a:pPr marL="176213" lvl="1" indent="0">
              <a:buNone/>
              <a:defRPr/>
            </a:pPr>
            <a:endParaRPr lang="en-GB" altLang="en-US" sz="2800" dirty="0"/>
          </a:p>
          <a:p>
            <a:pPr marL="449263" lvl="1" indent="-273050">
              <a:defRPr/>
            </a:pPr>
            <a:r>
              <a:rPr lang="en-GB" altLang="en-US" sz="2800" dirty="0"/>
              <a:t>Do not remove any specimen from the DR</a:t>
            </a:r>
          </a:p>
          <a:p>
            <a:pPr marL="176213" lvl="1" indent="0">
              <a:buNone/>
              <a:defRPr/>
            </a:pPr>
            <a:endParaRPr lang="en-GB" altLang="en-US" sz="2800" dirty="0"/>
          </a:p>
          <a:p>
            <a:pPr marL="449263" lvl="1" indent="-273050">
              <a:defRPr/>
            </a:pPr>
            <a:r>
              <a:rPr lang="en-GB" altLang="en-US" sz="2800" dirty="0"/>
              <a:t>Do not take photographs</a:t>
            </a:r>
          </a:p>
          <a:p>
            <a:pPr marL="176213" lvl="1" indent="0">
              <a:buNone/>
              <a:defRPr/>
            </a:pPr>
            <a:endParaRPr lang="en-GB" altLang="en-US" sz="2800" dirty="0"/>
          </a:p>
          <a:p>
            <a:pPr marL="449263" lvl="1" indent="-273050">
              <a:defRPr/>
            </a:pPr>
            <a:r>
              <a:rPr lang="en-GB" altLang="en-US" sz="2800" dirty="0"/>
              <a:t>Mobile phones, personal iPads, cameras are not allowed in the DR</a:t>
            </a:r>
          </a:p>
          <a:p>
            <a:pPr marL="176213" lvl="1" indent="0">
              <a:buNone/>
              <a:defRPr/>
            </a:pPr>
            <a:endParaRPr lang="en-GB" altLang="en-US" sz="2800" dirty="0"/>
          </a:p>
          <a:p>
            <a:pPr marL="449263" lvl="1" indent="-273050">
              <a:defRPr/>
            </a:pPr>
            <a:r>
              <a:rPr lang="en-GB" altLang="en-US" sz="2800" dirty="0"/>
              <a:t>Do not discuss the DR on social media</a:t>
            </a:r>
          </a:p>
          <a:p>
            <a:pPr marL="176213" lvl="1" indent="0">
              <a:buNone/>
              <a:defRPr/>
            </a:pPr>
            <a:endParaRPr lang="en-GB" altLang="en-US" sz="2800" dirty="0"/>
          </a:p>
          <a:p>
            <a:pPr marL="449263" lvl="1" indent="-273050">
              <a:defRPr/>
            </a:pPr>
            <a:r>
              <a:rPr lang="en-GB" altLang="en-US" sz="2800" dirty="0"/>
              <a:t>Dress code – </a:t>
            </a:r>
            <a:r>
              <a:rPr lang="en-GB" altLang="en-US" sz="2800" dirty="0" err="1"/>
              <a:t>labcoat</a:t>
            </a:r>
            <a:r>
              <a:rPr lang="en-GB" altLang="en-US" sz="2800" dirty="0"/>
              <a:t>, </a:t>
            </a:r>
            <a:r>
              <a:rPr lang="en-GB" altLang="en-US" sz="2800"/>
              <a:t>dress respectfully, long </a:t>
            </a:r>
            <a:r>
              <a:rPr lang="en-GB" altLang="en-US" sz="2800" dirty="0"/>
              <a:t>hair should be tied back, no open toed/open backed shoes</a:t>
            </a:r>
            <a:endParaRPr lang="en-GB" altLang="en-US" dirty="0">
              <a:solidFill>
                <a:srgbClr val="7030A0"/>
              </a:solidFill>
            </a:endParaRPr>
          </a:p>
        </p:txBody>
      </p:sp>
      <p:pic>
        <p:nvPicPr>
          <p:cNvPr id="2" name="Picture 8" descr="University logo | University brand | StaffNet | The ...">
            <a:extLst>
              <a:ext uri="{FF2B5EF4-FFF2-40B4-BE49-F238E27FC236}">
                <a16:creationId xmlns:a16="http://schemas.microsoft.com/office/drawing/2014/main" id="{6AE605DB-358A-6881-F6C7-5269B419C6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3" t="17796" r="18481" b="19081"/>
          <a:stretch>
            <a:fillRect/>
          </a:stretch>
        </p:blipFill>
        <p:spPr bwMode="auto">
          <a:xfrm>
            <a:off x="1" y="-26126"/>
            <a:ext cx="1409350" cy="63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354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CD693-7920-5EA2-7943-857A5C4BD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257" y="105066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Your studies in the DR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C6A1B-8E1F-87F1-CADB-6CBC428AC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751" y="1430629"/>
            <a:ext cx="10515600" cy="4859336"/>
          </a:xfrm>
        </p:spPr>
        <p:txBody>
          <a:bodyPr>
            <a:normAutofit/>
          </a:bodyPr>
          <a:lstStyle/>
          <a:p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Weekly session in the DR</a:t>
            </a:r>
          </a:p>
          <a:p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Doors will be opened 5 minutes prior to start time.  </a:t>
            </a:r>
          </a:p>
          <a:p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Place outdoor clothes, bags &amp; mobile phones in lockers and change into your lab coat before class starts.  - </a:t>
            </a:r>
            <a:r>
              <a:rPr lang="en-GB" sz="24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You will need £1 coin for the locker</a:t>
            </a:r>
          </a:p>
          <a:p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Clinical fellow will mark you present as you enter the DR</a:t>
            </a:r>
          </a:p>
          <a:p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 is your responsibility to ensure the you have been marked in-  this cannot be done retrospectively</a:t>
            </a:r>
          </a:p>
          <a:p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If you are late you will not be allowed to sign in and will be marked absent</a:t>
            </a:r>
          </a:p>
          <a:p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During the session you will rotate around three stations with a clinical fellow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endParaRPr lang="en-GB" dirty="0"/>
          </a:p>
        </p:txBody>
      </p:sp>
      <p:pic>
        <p:nvPicPr>
          <p:cNvPr id="4" name="Picture 8" descr="University logo | University brand | StaffNet | The ...">
            <a:extLst>
              <a:ext uri="{FF2B5EF4-FFF2-40B4-BE49-F238E27FC236}">
                <a16:creationId xmlns:a16="http://schemas.microsoft.com/office/drawing/2014/main" id="{C253E798-2F7D-AF80-7916-2FEF84B264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3" t="17796" r="18481" b="19081"/>
          <a:stretch>
            <a:fillRect/>
          </a:stretch>
        </p:blipFill>
        <p:spPr bwMode="auto">
          <a:xfrm>
            <a:off x="1" y="-26126"/>
            <a:ext cx="1409350" cy="63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724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CD693-7920-5EA2-7943-857A5C4BD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622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Today’s visit to DR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C6A1B-8E1F-87F1-CADB-6CBC428AC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073" y="1391516"/>
            <a:ext cx="10515600" cy="4351338"/>
          </a:xfrm>
        </p:spPr>
        <p:txBody>
          <a:bodyPr>
            <a:normAutofit/>
          </a:bodyPr>
          <a:lstStyle/>
          <a:p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Today you will be taken to the DR and shown the lockers and procedure that you will follow. Start session by going over code of conduct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Three stations in the DR (10 mins per station)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Examples of prosections/models/potted specimens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Anatomical terminology – section planes, list of terminology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Cadavers – introduction to cadaver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8" descr="University logo | University brand | StaffNet | The ...">
            <a:extLst>
              <a:ext uri="{FF2B5EF4-FFF2-40B4-BE49-F238E27FC236}">
                <a16:creationId xmlns:a16="http://schemas.microsoft.com/office/drawing/2014/main" id="{74A589CF-22DE-0103-EC80-42BD776A9E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3" t="17796" r="18481" b="19081"/>
          <a:stretch>
            <a:fillRect/>
          </a:stretch>
        </p:blipFill>
        <p:spPr bwMode="auto">
          <a:xfrm>
            <a:off x="1" y="-26126"/>
            <a:ext cx="1409350" cy="63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7904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1919289" y="44451"/>
            <a:ext cx="8497887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4000" dirty="0">
                <a:latin typeface="+mj-lt"/>
              </a:rPr>
              <a:t>Why study Anatomy?</a:t>
            </a:r>
            <a:endParaRPr lang="en-US" altLang="en-US" sz="4000" dirty="0">
              <a:latin typeface="+mj-lt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5944" y="1255760"/>
            <a:ext cx="8673736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>
              <a:spcBef>
                <a:spcPct val="0"/>
              </a:spcBef>
            </a:pPr>
            <a:r>
              <a:rPr lang="en-GB" altLang="en-US" sz="2800" dirty="0">
                <a:latin typeface="+mn-lt"/>
              </a:rPr>
              <a:t>A sound understanding of anatomy is essential in order that you develop into a safe medical practitioner</a:t>
            </a:r>
          </a:p>
          <a:p>
            <a:pPr>
              <a:spcBef>
                <a:spcPct val="0"/>
              </a:spcBef>
              <a:buNone/>
            </a:pPr>
            <a:endParaRPr lang="en-GB" altLang="en-US" sz="2800" dirty="0">
              <a:latin typeface="+mn-lt"/>
            </a:endParaRPr>
          </a:p>
          <a:p>
            <a:pPr marL="457200" indent="-457200">
              <a:spcBef>
                <a:spcPct val="0"/>
              </a:spcBef>
            </a:pPr>
            <a:r>
              <a:rPr lang="en-GB" altLang="en-US" sz="2800" dirty="0">
                <a:latin typeface="+mn-lt"/>
              </a:rPr>
              <a:t>You need to appreciate the structure of the body in order to diagnose and treat patients</a:t>
            </a:r>
          </a:p>
          <a:p>
            <a:pPr marL="457200" indent="-457200">
              <a:spcBef>
                <a:spcPct val="0"/>
              </a:spcBef>
            </a:pPr>
            <a:endParaRPr lang="en-GB" altLang="en-US" sz="2800" dirty="0">
              <a:latin typeface="+mn-lt"/>
            </a:endParaRPr>
          </a:p>
          <a:p>
            <a:pPr marL="457200" indent="-457200">
              <a:spcBef>
                <a:spcPct val="0"/>
              </a:spcBef>
            </a:pPr>
            <a:r>
              <a:rPr lang="en-GB" altLang="en-US" sz="2800" dirty="0">
                <a:latin typeface="+mn-lt"/>
              </a:rPr>
              <a:t>You will have more confidence examining patients and images when you know what lies under the skin</a:t>
            </a:r>
          </a:p>
          <a:p>
            <a:pPr>
              <a:spcBef>
                <a:spcPct val="0"/>
              </a:spcBef>
              <a:buNone/>
            </a:pPr>
            <a:endParaRPr lang="en-GB" altLang="en-US" sz="2800" dirty="0">
              <a:latin typeface="+mn-lt"/>
            </a:endParaRPr>
          </a:p>
        </p:txBody>
      </p:sp>
      <p:pic>
        <p:nvPicPr>
          <p:cNvPr id="7" name="Picture 6" descr="anatom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905"/>
          <a:stretch/>
        </p:blipFill>
        <p:spPr bwMode="auto">
          <a:xfrm>
            <a:off x="9242311" y="550365"/>
            <a:ext cx="2083185" cy="6017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8" descr="University logo | University brand | StaffNet | The ...">
            <a:extLst>
              <a:ext uri="{FF2B5EF4-FFF2-40B4-BE49-F238E27FC236}">
                <a16:creationId xmlns:a16="http://schemas.microsoft.com/office/drawing/2014/main" id="{D4BB4847-0D0A-21C7-64E2-2E26C41F9F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3" t="17796" r="18481" b="19081"/>
          <a:stretch>
            <a:fillRect/>
          </a:stretch>
        </p:blipFill>
        <p:spPr bwMode="auto">
          <a:xfrm>
            <a:off x="1" y="-26126"/>
            <a:ext cx="1409350" cy="63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93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1919289" y="44451"/>
            <a:ext cx="8497887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4000" dirty="0">
                <a:latin typeface="+mj-lt"/>
              </a:rPr>
              <a:t>Anatomy studies</a:t>
            </a:r>
            <a:endParaRPr lang="en-US" altLang="en-US" sz="4000" dirty="0">
              <a:latin typeface="+mj-lt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4504" y="1281886"/>
            <a:ext cx="7889965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>
              <a:spcBef>
                <a:spcPct val="0"/>
              </a:spcBef>
            </a:pPr>
            <a:r>
              <a:rPr lang="en-GB" altLang="en-US" sz="2800" dirty="0">
                <a:latin typeface="+mn-lt"/>
              </a:rPr>
              <a:t>Seems to be lots to learn and therefore time consuming</a:t>
            </a:r>
          </a:p>
          <a:p>
            <a:pPr marL="457200" indent="-457200">
              <a:spcBef>
                <a:spcPct val="0"/>
              </a:spcBef>
            </a:pPr>
            <a:endParaRPr lang="en-GB" altLang="en-US" sz="2800" dirty="0">
              <a:latin typeface="+mn-lt"/>
            </a:endParaRPr>
          </a:p>
          <a:p>
            <a:pPr marL="457200" indent="-457200">
              <a:spcBef>
                <a:spcPct val="0"/>
              </a:spcBef>
            </a:pPr>
            <a:r>
              <a:rPr lang="en-GB" altLang="en-US" sz="2800" dirty="0">
                <a:latin typeface="+mn-lt"/>
              </a:rPr>
              <a:t>Invest the time, don’t be put off</a:t>
            </a:r>
          </a:p>
          <a:p>
            <a:pPr marL="457200" indent="-457200">
              <a:spcBef>
                <a:spcPct val="0"/>
              </a:spcBef>
            </a:pPr>
            <a:endParaRPr lang="en-GB" altLang="en-US" sz="2800" dirty="0">
              <a:latin typeface="+mn-lt"/>
            </a:endParaRPr>
          </a:p>
          <a:p>
            <a:pPr marL="457200" indent="-457200">
              <a:spcBef>
                <a:spcPct val="0"/>
              </a:spcBef>
            </a:pPr>
            <a:r>
              <a:rPr lang="en-GB" altLang="en-US" sz="2800" dirty="0">
                <a:latin typeface="+mn-lt"/>
              </a:rPr>
              <a:t>You will be provided with appropriate resources</a:t>
            </a:r>
          </a:p>
          <a:p>
            <a:pPr>
              <a:spcBef>
                <a:spcPct val="0"/>
              </a:spcBef>
              <a:buNone/>
            </a:pPr>
            <a:endParaRPr lang="en-GB" altLang="en-US" sz="2800" dirty="0">
              <a:latin typeface="+mn-lt"/>
            </a:endParaRPr>
          </a:p>
          <a:p>
            <a:pPr marL="457200" indent="-457200">
              <a:spcBef>
                <a:spcPct val="0"/>
              </a:spcBef>
            </a:pPr>
            <a:r>
              <a:rPr lang="en-GB" altLang="en-US" sz="2800" dirty="0">
                <a:latin typeface="+mn-lt"/>
              </a:rPr>
              <a:t>One of the most valuable resources will be your studies in the dissecting room</a:t>
            </a:r>
          </a:p>
        </p:txBody>
      </p:sp>
      <p:pic>
        <p:nvPicPr>
          <p:cNvPr id="4" name="Picture 6" descr="anatom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890"/>
          <a:stretch/>
        </p:blipFill>
        <p:spPr bwMode="auto">
          <a:xfrm>
            <a:off x="8699863" y="434812"/>
            <a:ext cx="2442753" cy="6522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8" descr="University logo | University brand | StaffNet | The ...">
            <a:extLst>
              <a:ext uri="{FF2B5EF4-FFF2-40B4-BE49-F238E27FC236}">
                <a16:creationId xmlns:a16="http://schemas.microsoft.com/office/drawing/2014/main" id="{8B2F5630-61AE-E762-2F6F-1CF176F4C4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3" t="17796" r="18481" b="19081"/>
          <a:stretch>
            <a:fillRect/>
          </a:stretch>
        </p:blipFill>
        <p:spPr bwMode="auto">
          <a:xfrm>
            <a:off x="1" y="-26126"/>
            <a:ext cx="1409350" cy="63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290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1919289" y="44451"/>
            <a:ext cx="8497887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latin typeface="+mj-lt"/>
              </a:rPr>
              <a:t>The Manchester Dissecting room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22081" y="1350001"/>
            <a:ext cx="1156062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dirty="0">
                <a:latin typeface="+mn-lt"/>
              </a:rPr>
              <a:t>You will have the privilege of being able learn anatomy by working with human tissues; examining prosections and dissecting cadavers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2081" y="3096260"/>
            <a:ext cx="5614987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 dirty="0">
                <a:solidFill>
                  <a:srgbClr val="008000"/>
                </a:solidFill>
                <a:latin typeface="+mn-lt"/>
              </a:rPr>
              <a:t>This is only possible as some very special individuals have left their bodies to The University of Manchester so that you can get a better understanding of anatomy</a:t>
            </a:r>
            <a:endParaRPr lang="en-GB" altLang="en-US" sz="2800" dirty="0">
              <a:latin typeface="+mn-lt"/>
            </a:endParaRPr>
          </a:p>
        </p:txBody>
      </p:sp>
      <p:pic>
        <p:nvPicPr>
          <p:cNvPr id="7" name="Picture 3" descr="DRsept13 001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4" r="2644"/>
          <a:stretch>
            <a:fillRect/>
          </a:stretch>
        </p:blipFill>
        <p:spPr bwMode="auto">
          <a:xfrm>
            <a:off x="8465762" y="2060263"/>
            <a:ext cx="3067907" cy="4318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8" descr="University logo | University brand | StaffNet | The ...">
            <a:extLst>
              <a:ext uri="{FF2B5EF4-FFF2-40B4-BE49-F238E27FC236}">
                <a16:creationId xmlns:a16="http://schemas.microsoft.com/office/drawing/2014/main" id="{C21FC9F3-7651-BE84-6967-2DE285A27F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3" t="17796" r="18481" b="19081"/>
          <a:stretch>
            <a:fillRect/>
          </a:stretch>
        </p:blipFill>
        <p:spPr bwMode="auto">
          <a:xfrm>
            <a:off x="1" y="-26126"/>
            <a:ext cx="1409350" cy="63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992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1919289" y="44451"/>
            <a:ext cx="8497887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4000" dirty="0">
                <a:latin typeface="+mj-lt"/>
              </a:rPr>
              <a:t>Our Body Donors</a:t>
            </a:r>
            <a:endParaRPr lang="en-US" altLang="en-US" sz="4000" dirty="0">
              <a:latin typeface="+mj-lt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444137" y="981075"/>
            <a:ext cx="11495314" cy="554513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990600" indent="-5334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en-GB" altLang="en-US" sz="2800" dirty="0">
                <a:latin typeface="+mn-lt"/>
              </a:rPr>
              <a:t>Body Donors</a:t>
            </a:r>
          </a:p>
          <a:p>
            <a:pPr lvl="1" eaLnBrk="1" hangingPunct="1">
              <a:defRPr/>
            </a:pPr>
            <a:r>
              <a:rPr lang="en-GB" altLang="en-US" dirty="0">
                <a:latin typeface="+mn-lt"/>
              </a:rPr>
              <a:t>Bequeathal system</a:t>
            </a:r>
            <a:endParaRPr lang="en-US" altLang="en-US" dirty="0">
              <a:latin typeface="+mn-lt"/>
            </a:endParaRPr>
          </a:p>
          <a:p>
            <a:pPr lvl="1" eaLnBrk="1" hangingPunct="1">
              <a:defRPr/>
            </a:pPr>
            <a:r>
              <a:rPr lang="en-GB" altLang="en-US" dirty="0">
                <a:latin typeface="+mn-lt"/>
              </a:rPr>
              <a:t>Consent</a:t>
            </a:r>
          </a:p>
          <a:p>
            <a:pPr lvl="1" eaLnBrk="1" hangingPunct="1">
              <a:defRPr/>
            </a:pPr>
            <a:r>
              <a:rPr lang="en-GB" altLang="en-US" dirty="0">
                <a:latin typeface="+mn-lt"/>
              </a:rPr>
              <a:t>Retention of body parts</a:t>
            </a:r>
          </a:p>
          <a:p>
            <a:pPr lvl="1" eaLnBrk="1" hangingPunct="1">
              <a:defRPr/>
            </a:pPr>
            <a:r>
              <a:rPr lang="en-GB" altLang="en-US" dirty="0">
                <a:latin typeface="+mn-lt"/>
              </a:rPr>
              <a:t>Memorial service</a:t>
            </a:r>
          </a:p>
          <a:p>
            <a:pPr lvl="1" eaLnBrk="1" hangingPunct="1">
              <a:defRPr/>
            </a:pPr>
            <a:r>
              <a:rPr lang="en-GB" altLang="en-US" dirty="0">
                <a:latin typeface="+mn-lt"/>
              </a:rPr>
              <a:t>Individual funeral</a:t>
            </a:r>
          </a:p>
          <a:p>
            <a:pPr marL="0" indent="0" eaLnBrk="1" hangingPunct="1">
              <a:buNone/>
              <a:defRPr/>
            </a:pPr>
            <a:endParaRPr lang="en-GB" altLang="en-US" sz="2800" dirty="0">
              <a:solidFill>
                <a:srgbClr val="008000"/>
              </a:solidFill>
              <a:latin typeface="+mn-lt"/>
            </a:endParaRPr>
          </a:p>
          <a:p>
            <a:pPr marL="0" indent="0" eaLnBrk="1" hangingPunct="1">
              <a:buNone/>
              <a:defRPr/>
            </a:pPr>
            <a:endParaRPr lang="en-GB" altLang="en-US" sz="2800" dirty="0">
              <a:solidFill>
                <a:srgbClr val="008000"/>
              </a:solidFill>
              <a:latin typeface="+mn-lt"/>
            </a:endParaRPr>
          </a:p>
          <a:p>
            <a:pPr marL="0" indent="0" eaLnBrk="1" hangingPunct="1">
              <a:buNone/>
              <a:defRPr/>
            </a:pPr>
            <a:endParaRPr lang="en-GB" altLang="en-US" sz="2800" dirty="0">
              <a:solidFill>
                <a:srgbClr val="008000"/>
              </a:solidFill>
              <a:latin typeface="+mn-lt"/>
            </a:endParaRPr>
          </a:p>
          <a:p>
            <a:pPr marL="0" indent="0" eaLnBrk="1" hangingPunct="1">
              <a:buNone/>
              <a:defRPr/>
            </a:pPr>
            <a:r>
              <a:rPr lang="en-GB" altLang="en-US" sz="2800" dirty="0">
                <a:solidFill>
                  <a:srgbClr val="008000"/>
                </a:solidFill>
                <a:latin typeface="+mn-lt"/>
              </a:rPr>
              <a:t>The activities carried out in the dissecting room are carried out under the regulations of the Human Tissue Act 2004</a:t>
            </a:r>
          </a:p>
          <a:p>
            <a:pPr eaLnBrk="1" hangingPunct="1">
              <a:buFontTx/>
              <a:buNone/>
              <a:defRPr/>
            </a:pPr>
            <a:endParaRPr lang="en-GB" altLang="en-US" sz="2800" dirty="0">
              <a:solidFill>
                <a:srgbClr val="00800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2800" dirty="0">
              <a:solidFill>
                <a:srgbClr val="008000"/>
              </a:solidFill>
            </a:endParaRPr>
          </a:p>
        </p:txBody>
      </p:sp>
      <p:pic>
        <p:nvPicPr>
          <p:cNvPr id="5" name="Picture 8" descr="250px-Rembrandt_Harmensz">
            <a:hlinkClick r:id="rId2" tooltip="The Anatomy Lesson of Dr. Nicolaes Tulp, by Rembrandt, depicts an autopsy.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4877" y="1128214"/>
            <a:ext cx="4983702" cy="3744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8" descr="University logo | University brand | StaffNet | The ...">
            <a:extLst>
              <a:ext uri="{FF2B5EF4-FFF2-40B4-BE49-F238E27FC236}">
                <a16:creationId xmlns:a16="http://schemas.microsoft.com/office/drawing/2014/main" id="{17BD6D4D-6501-36CE-EC79-C05058CDCB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3" t="17796" r="18481" b="19081"/>
          <a:stretch>
            <a:fillRect/>
          </a:stretch>
        </p:blipFill>
        <p:spPr bwMode="auto">
          <a:xfrm>
            <a:off x="1" y="-26126"/>
            <a:ext cx="1409350" cy="63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505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931150" cy="850900"/>
          </a:xfrm>
        </p:spPr>
        <p:txBody>
          <a:bodyPr/>
          <a:lstStyle/>
          <a:p>
            <a:pPr algn="ctr"/>
            <a:r>
              <a:rPr lang="en-GB" altLang="en-US" sz="4000" dirty="0"/>
              <a:t>Human Tissue Act 2004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343" y="1445170"/>
            <a:ext cx="11161352" cy="1655763"/>
          </a:xfrm>
        </p:spPr>
        <p:txBody>
          <a:bodyPr>
            <a:noAutofit/>
          </a:bodyPr>
          <a:lstStyle/>
          <a:p>
            <a:r>
              <a:rPr lang="en-GB" altLang="en-US" dirty="0"/>
              <a:t>Regulates actions concerned with the removal, storage, use and disposal of human tissues </a:t>
            </a:r>
          </a:p>
          <a:p>
            <a:endParaRPr lang="en-GB" altLang="en-US" dirty="0"/>
          </a:p>
          <a:p>
            <a:r>
              <a:rPr lang="en-GB" altLang="en-US" dirty="0">
                <a:solidFill>
                  <a:srgbClr val="FF0066"/>
                </a:solidFill>
              </a:rPr>
              <a:t>Human Tissue Authority </a:t>
            </a:r>
            <a:r>
              <a:rPr lang="en-GB" altLang="en-US" dirty="0"/>
              <a:t>licences and inspects organisations that are involved in organ, bone marrow and body donation.</a:t>
            </a:r>
          </a:p>
        </p:txBody>
      </p:sp>
      <p:pic>
        <p:nvPicPr>
          <p:cNvPr id="2" name="Picture 8" descr="University logo | University brand | StaffNet | The ...">
            <a:extLst>
              <a:ext uri="{FF2B5EF4-FFF2-40B4-BE49-F238E27FC236}">
                <a16:creationId xmlns:a16="http://schemas.microsoft.com/office/drawing/2014/main" id="{162F802A-0175-4A65-9556-3D6F790601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3" t="17796" r="18481" b="19081"/>
          <a:stretch>
            <a:fillRect/>
          </a:stretch>
        </p:blipFill>
        <p:spPr bwMode="auto">
          <a:xfrm>
            <a:off x="1" y="-26126"/>
            <a:ext cx="1409350" cy="63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8346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271587" y="274638"/>
            <a:ext cx="9240838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4000" kern="0" dirty="0">
                <a:solidFill>
                  <a:schemeClr val="tx2"/>
                </a:solidFill>
                <a:latin typeface="+mj-lt"/>
              </a:rPr>
              <a:t>Manchester University Anatomy Licence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13508" y="1417638"/>
            <a:ext cx="6736171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2800" dirty="0">
                <a:latin typeface="+mn-lt"/>
              </a:rPr>
              <a:t> Displayed in the lobby of the DR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 dirty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en-GB" altLang="en-US" sz="2800" dirty="0">
                <a:latin typeface="+mn-lt"/>
              </a:rPr>
              <a:t> Permits us to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dirty="0">
                <a:latin typeface="+mn-lt"/>
              </a:rPr>
              <a:t> store anatomical specimens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dirty="0">
                <a:latin typeface="+mn-lt"/>
              </a:rPr>
              <a:t> carry out anatomical examination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en-GB" altLang="en-US" dirty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en-GB" altLang="en-US" sz="2800" dirty="0">
                <a:latin typeface="+mn-lt"/>
              </a:rPr>
              <a:t> Activities must take place on licensed premises under supervision of a Designated Individual (DI)</a:t>
            </a:r>
          </a:p>
          <a:p>
            <a:pPr eaLnBrk="1" hangingPunct="1">
              <a:spcBef>
                <a:spcPct val="0"/>
              </a:spcBef>
            </a:pPr>
            <a:endParaRPr lang="en-GB" altLang="en-US" sz="2800" dirty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r>
              <a:rPr lang="en-GB" altLang="en-US" sz="2800" dirty="0">
                <a:solidFill>
                  <a:srgbClr val="CC00CC"/>
                </a:solidFill>
                <a:latin typeface="+mn-lt"/>
              </a:rPr>
              <a:t> Failure to comply with the Human Tissue Act could result in the licence being revoked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 dirty="0"/>
          </a:p>
        </p:txBody>
      </p:sp>
      <p:pic>
        <p:nvPicPr>
          <p:cNvPr id="4" name="Picture 3" descr="stopford 00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7" r="4407"/>
          <a:stretch>
            <a:fillRect/>
          </a:stretch>
        </p:blipFill>
        <p:spPr bwMode="auto">
          <a:xfrm>
            <a:off x="8071485" y="1543051"/>
            <a:ext cx="3263900" cy="477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University logo | University brand | StaffNet | The ...">
            <a:extLst>
              <a:ext uri="{FF2B5EF4-FFF2-40B4-BE49-F238E27FC236}">
                <a16:creationId xmlns:a16="http://schemas.microsoft.com/office/drawing/2014/main" id="{D2ADE87B-8DB6-7194-2EF4-1C1426217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3" t="17796" r="18481" b="19081"/>
          <a:stretch>
            <a:fillRect/>
          </a:stretch>
        </p:blipFill>
        <p:spPr bwMode="auto">
          <a:xfrm>
            <a:off x="1" y="-26126"/>
            <a:ext cx="1409350" cy="63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366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81200" y="44450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GB" sz="4000" kern="0" dirty="0">
                <a:solidFill>
                  <a:schemeClr val="tx1"/>
                </a:solidFill>
              </a:rPr>
              <a:t>Designated</a:t>
            </a:r>
            <a:r>
              <a:rPr lang="en-GB" kern="0" dirty="0">
                <a:solidFill>
                  <a:schemeClr val="tx1"/>
                </a:solidFill>
              </a:rPr>
              <a:t> Individual (DI)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91705" y="1321436"/>
            <a:ext cx="8928100" cy="460851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GB" kern="0" dirty="0"/>
              <a:t>Must ensure that</a:t>
            </a:r>
          </a:p>
          <a:p>
            <a:pPr lvl="1">
              <a:defRPr/>
            </a:pPr>
            <a:r>
              <a:rPr lang="en-GB" kern="0" dirty="0"/>
              <a:t> the other persons to whom the licence applies are suitable persons to participate in the carrying-out of the licensed activity</a:t>
            </a:r>
          </a:p>
          <a:p>
            <a:pPr lvl="1">
              <a:defRPr/>
            </a:pPr>
            <a:r>
              <a:rPr lang="en-GB" kern="0" dirty="0"/>
              <a:t>that suitable practices are used in the dissecting room</a:t>
            </a:r>
          </a:p>
          <a:p>
            <a:pPr lvl="1">
              <a:defRPr/>
            </a:pPr>
            <a:r>
              <a:rPr lang="en-GB" kern="0" dirty="0"/>
              <a:t>that the conditions of the licence are complied with</a:t>
            </a:r>
          </a:p>
        </p:txBody>
      </p:sp>
      <p:pic>
        <p:nvPicPr>
          <p:cNvPr id="4" name="Picture 8" descr="University logo | University brand | StaffNet | The ...">
            <a:extLst>
              <a:ext uri="{FF2B5EF4-FFF2-40B4-BE49-F238E27FC236}">
                <a16:creationId xmlns:a16="http://schemas.microsoft.com/office/drawing/2014/main" id="{51BB34E7-A8E6-B740-041B-882299977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3" t="17796" r="18481" b="19081"/>
          <a:stretch>
            <a:fillRect/>
          </a:stretch>
        </p:blipFill>
        <p:spPr bwMode="auto">
          <a:xfrm>
            <a:off x="1" y="-26126"/>
            <a:ext cx="1409350" cy="63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9260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55667" y="-26126"/>
            <a:ext cx="9361714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GB" altLang="en-US" sz="4000" dirty="0"/>
              <a:t>How does the Human Tissues Act affect you?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5096" y="1811701"/>
            <a:ext cx="9801497" cy="30956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GB" altLang="en-US" dirty="0"/>
              <a:t>You are a Persons to whom the licence applies</a:t>
            </a:r>
          </a:p>
          <a:p>
            <a:pPr marL="0" indent="0">
              <a:buNone/>
              <a:defRPr/>
            </a:pPr>
            <a:endParaRPr lang="en-US" altLang="en-US" i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dirty="0"/>
              <a:t>You must follow the strict code of conduct when using the DR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dirty="0"/>
              <a:t>Failure to do so will result in disciplinary procedures and possible exclusion from the dissecting room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dirty="0">
              <a:solidFill>
                <a:srgbClr val="008000"/>
              </a:solidFill>
            </a:endParaRPr>
          </a:p>
        </p:txBody>
      </p:sp>
      <p:pic>
        <p:nvPicPr>
          <p:cNvPr id="2" name="Picture 8" descr="University logo | University brand | StaffNet | The ...">
            <a:extLst>
              <a:ext uri="{FF2B5EF4-FFF2-40B4-BE49-F238E27FC236}">
                <a16:creationId xmlns:a16="http://schemas.microsoft.com/office/drawing/2014/main" id="{EF566B51-8DA6-9B12-11DB-51D4016D7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3" t="17796" r="18481" b="19081"/>
          <a:stretch>
            <a:fillRect/>
          </a:stretch>
        </p:blipFill>
        <p:spPr bwMode="auto">
          <a:xfrm>
            <a:off x="1" y="-26126"/>
            <a:ext cx="1409350" cy="63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0841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DB272BEE20D244A0E5C183A466A46C" ma:contentTypeVersion="12" ma:contentTypeDescription="Create a new document." ma:contentTypeScope="" ma:versionID="7ba66f74bd86785d0d3ebbd4d6580351">
  <xsd:schema xmlns:xsd="http://www.w3.org/2001/XMLSchema" xmlns:xs="http://www.w3.org/2001/XMLSchema" xmlns:p="http://schemas.microsoft.com/office/2006/metadata/properties" xmlns:ns3="1607d3ab-c61f-4ed7-a5bc-3b8082c27856" xmlns:ns4="fa5e378e-b709-4e55-a1fc-703fd4edd451" targetNamespace="http://schemas.microsoft.com/office/2006/metadata/properties" ma:root="true" ma:fieldsID="18054b39d8914ae985d161905d068667" ns3:_="" ns4:_="">
    <xsd:import namespace="1607d3ab-c61f-4ed7-a5bc-3b8082c27856"/>
    <xsd:import namespace="fa5e378e-b709-4e55-a1fc-703fd4edd45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07d3ab-c61f-4ed7-a5bc-3b8082c278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5e378e-b709-4e55-a1fc-703fd4edd45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607d3ab-c61f-4ed7-a5bc-3b8082c2785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67885A-6E29-412B-9CB8-70A6889AE8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07d3ab-c61f-4ed7-a5bc-3b8082c27856"/>
    <ds:schemaRef ds:uri="fa5e378e-b709-4e55-a1fc-703fd4edd4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FBD433D-A7CD-4F98-86A5-AA075285056E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fa5e378e-b709-4e55-a1fc-703fd4edd451"/>
    <ds:schemaRef ds:uri="http://purl.org/dc/elements/1.1/"/>
    <ds:schemaRef ds:uri="http://schemas.microsoft.com/office/2006/metadata/properties"/>
    <ds:schemaRef ds:uri="1607d3ab-c61f-4ed7-a5bc-3b8082c27856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6F39976-0BAF-444D-87C8-323005049A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741</Words>
  <Application>Microsoft Office PowerPoint</Application>
  <PresentationFormat>Widescreen</PresentationFormat>
  <Paragraphs>99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Introduction to the Dissecting Room and the Human Tissue Act 2004</vt:lpstr>
      <vt:lpstr>PowerPoint Presentation</vt:lpstr>
      <vt:lpstr>PowerPoint Presentation</vt:lpstr>
      <vt:lpstr>PowerPoint Presentation</vt:lpstr>
      <vt:lpstr>PowerPoint Presentation</vt:lpstr>
      <vt:lpstr>Human Tissue Act 2004</vt:lpstr>
      <vt:lpstr>PowerPoint Presentation</vt:lpstr>
      <vt:lpstr>PowerPoint Presentation</vt:lpstr>
      <vt:lpstr>How does the Human Tissues Act affect you?</vt:lpstr>
      <vt:lpstr>Code of conduct</vt:lpstr>
      <vt:lpstr>Code of conduct – main points</vt:lpstr>
      <vt:lpstr>Your studies in the DR</vt:lpstr>
      <vt:lpstr>Today’s visit to DR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Dissecting Room and the Human Tissue Act</dc:title>
  <dc:creator>Ingrid Gouldsborough</dc:creator>
  <cp:lastModifiedBy>Bipasha Choudhury</cp:lastModifiedBy>
  <cp:revision>17</cp:revision>
  <dcterms:created xsi:type="dcterms:W3CDTF">2023-08-08T08:34:29Z</dcterms:created>
  <dcterms:modified xsi:type="dcterms:W3CDTF">2024-09-16T16:19:45Z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0x01010095DB272BEE20D244A0E5C183A466A46C</vt:lpwstr>
  </property>
</Properties>
</file>